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73" r:id="rId14"/>
    <p:sldId id="274" r:id="rId15"/>
    <p:sldId id="270" r:id="rId16"/>
    <p:sldId id="271" r:id="rId17"/>
  </p:sldIdLst>
  <p:sldSz cx="9144000" cy="6858000" type="screen4x3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ar\Downloads\Ficha%20de%20observa&#231;&#227;o%20pontos%20equipamentos_COMPL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ar\Downloads\Ficha%20de%20observa&#231;&#227;o%20pontos%20equipamentos_COMPLE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ar\Downloads\Ficha%20de%20observa&#231;&#227;o%20pontos%20equipamentos_COMPLE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ar\Downloads\Ficha%20de%20observa&#231;&#227;o%20pontos%20equipamentos_COMPLE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ar\Downloads\Ficha%20de%20observa&#231;&#227;o%20pontos%20equipamentos_COMPLE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'[Ficha de observação pontos equipamentos_COMPLETA.xlsx]resultados'!$I$8:$I$13</c:f>
              <c:strCache>
                <c:ptCount val="6"/>
                <c:pt idx="0">
                  <c:v>São Gabriel</c:v>
                </c:pt>
                <c:pt idx="1">
                  <c:v>UFMG</c:v>
                </c:pt>
                <c:pt idx="2">
                  <c:v>Pampulha</c:v>
                </c:pt>
                <c:pt idx="3">
                  <c:v>Vilarinho</c:v>
                </c:pt>
                <c:pt idx="4">
                  <c:v>Ouro Minas</c:v>
                </c:pt>
                <c:pt idx="5">
                  <c:v>Rio de Janeiro</c:v>
                </c:pt>
              </c:strCache>
            </c:strRef>
          </c:cat>
          <c:val>
            <c:numRef>
              <c:f>'[Ficha de observação pontos equipamentos_COMPLETA.xlsx]resultados'!$J$8:$J$13</c:f>
              <c:numCache>
                <c:formatCode>###0</c:formatCode>
                <c:ptCount val="6"/>
                <c:pt idx="0">
                  <c:v>32</c:v>
                </c:pt>
                <c:pt idx="1">
                  <c:v>18</c:v>
                </c:pt>
                <c:pt idx="2">
                  <c:v>21</c:v>
                </c:pt>
                <c:pt idx="3">
                  <c:v>10</c:v>
                </c:pt>
                <c:pt idx="4">
                  <c:v>21</c:v>
                </c:pt>
                <c:pt idx="5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31-4E5A-9CA5-6AC9EAC96B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5459984"/>
        <c:axId val="445458016"/>
      </c:barChart>
      <c:catAx>
        <c:axId val="445459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5458016"/>
        <c:crosses val="autoZero"/>
        <c:auto val="1"/>
        <c:lblAlgn val="ctr"/>
        <c:lblOffset val="100"/>
        <c:noMultiLvlLbl val="0"/>
      </c:catAx>
      <c:valAx>
        <c:axId val="445458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5459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'[Ficha de observação pontos equipamentos_COMPLETA.xlsx]resultados'!$K$18:$K$27</c:f>
              <c:strCache>
                <c:ptCount val="10"/>
                <c:pt idx="0">
                  <c:v>Saúde</c:v>
                </c:pt>
                <c:pt idx="1">
                  <c:v>Educação</c:v>
                </c:pt>
                <c:pt idx="2">
                  <c:v>Assistência social</c:v>
                </c:pt>
                <c:pt idx="3">
                  <c:v>Igreja evangélica</c:v>
                </c:pt>
                <c:pt idx="4">
                  <c:v>Shopping center</c:v>
                </c:pt>
                <c:pt idx="5">
                  <c:v>Outros religiosos</c:v>
                </c:pt>
                <c:pt idx="6">
                  <c:v>Igreja Católica</c:v>
                </c:pt>
                <c:pt idx="7">
                  <c:v>Praça</c:v>
                </c:pt>
                <c:pt idx="8">
                  <c:v>Esportivo</c:v>
                </c:pt>
                <c:pt idx="9">
                  <c:v>Outros</c:v>
                </c:pt>
              </c:strCache>
            </c:strRef>
          </c:cat>
          <c:val>
            <c:numRef>
              <c:f>'[Ficha de observação pontos equipamentos_COMPLETA.xlsx]resultados'!$L$18:$L$27</c:f>
              <c:numCache>
                <c:formatCode>###0.0</c:formatCode>
                <c:ptCount val="10"/>
                <c:pt idx="0">
                  <c:v>7.7922077922077921</c:v>
                </c:pt>
                <c:pt idx="1">
                  <c:v>23.376623376623378</c:v>
                </c:pt>
                <c:pt idx="2">
                  <c:v>7.1428571428571432</c:v>
                </c:pt>
                <c:pt idx="3">
                  <c:v>17.532467532467532</c:v>
                </c:pt>
                <c:pt idx="4">
                  <c:v>8.4415584415584419</c:v>
                </c:pt>
                <c:pt idx="5">
                  <c:v>6.4935064935064934</c:v>
                </c:pt>
                <c:pt idx="6">
                  <c:v>4.5454545454545459</c:v>
                </c:pt>
                <c:pt idx="7">
                  <c:v>5.1948051948051948</c:v>
                </c:pt>
                <c:pt idx="8">
                  <c:v>5.1948051948051948</c:v>
                </c:pt>
                <c:pt idx="9">
                  <c:v>14.3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57-468E-909F-FE11ECA494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51379800"/>
        <c:axId val="451380128"/>
      </c:barChart>
      <c:catAx>
        <c:axId val="451379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380128"/>
        <c:crosses val="autoZero"/>
        <c:auto val="1"/>
        <c:lblAlgn val="ctr"/>
        <c:lblOffset val="100"/>
        <c:noMultiLvlLbl val="0"/>
      </c:catAx>
      <c:valAx>
        <c:axId val="45138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379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44-4D3C-BCE7-9108117C547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444-4D3C-BCE7-9108117C547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444-4D3C-BCE7-9108117C547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444-4D3C-BCE7-9108117C547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444-4D3C-BCE7-9108117C547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444-4D3C-BCE7-9108117C5471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1444-4D3C-BCE7-9108117C5471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444-4D3C-BCE7-9108117C54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'[Ficha de observação pontos equipamentos_COMPLETA.xlsx]resultados'!$I$54:$I$57</c:f>
              <c:strCache>
                <c:ptCount val="4"/>
                <c:pt idx="0">
                  <c:v>Público</c:v>
                </c:pt>
                <c:pt idx="1">
                  <c:v>Privado</c:v>
                </c:pt>
                <c:pt idx="2">
                  <c:v>Religioso</c:v>
                </c:pt>
                <c:pt idx="3">
                  <c:v>Parceria público-privada</c:v>
                </c:pt>
              </c:strCache>
            </c:strRef>
          </c:cat>
          <c:val>
            <c:numRef>
              <c:f>'[Ficha de observação pontos equipamentos_COMPLETA.xlsx]resultados'!$J$54:$J$57</c:f>
              <c:numCache>
                <c:formatCode>###0.0</c:formatCode>
                <c:ptCount val="4"/>
                <c:pt idx="0">
                  <c:v>38.961038961038959</c:v>
                </c:pt>
                <c:pt idx="1">
                  <c:v>36.363636363636367</c:v>
                </c:pt>
                <c:pt idx="2">
                  <c:v>21.428571428571427</c:v>
                </c:pt>
                <c:pt idx="3">
                  <c:v>3.2467532467532467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444-4D3C-BCE7-9108117C5471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67672790901138"/>
          <c:y val="2.2685185185185187E-2"/>
          <c:w val="0.84787882764654421"/>
          <c:h val="0.8981481481481481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'[Ficha de observação pontos equipamentos_COMPLETA.xlsx]resultados'!$C$65:$C$70</c:f>
              <c:strCache>
                <c:ptCount val="6"/>
                <c:pt idx="0">
                  <c:v>São Gabriel</c:v>
                </c:pt>
                <c:pt idx="1">
                  <c:v>UFMG</c:v>
                </c:pt>
                <c:pt idx="2">
                  <c:v>Pampulha</c:v>
                </c:pt>
                <c:pt idx="3">
                  <c:v>Vilarinho</c:v>
                </c:pt>
                <c:pt idx="4">
                  <c:v>Ouro Minas</c:v>
                </c:pt>
                <c:pt idx="5">
                  <c:v>Rio de Janeiro</c:v>
                </c:pt>
              </c:strCache>
            </c:strRef>
          </c:cat>
          <c:val>
            <c:numRef>
              <c:f>'[Ficha de observação pontos equipamentos_COMPLETA.xlsx]resultados'!$D$65:$D$70</c:f>
              <c:numCache>
                <c:formatCode>###0.00</c:formatCode>
                <c:ptCount val="6"/>
                <c:pt idx="0">
                  <c:v>-197.87843750000002</c:v>
                </c:pt>
                <c:pt idx="1">
                  <c:v>-198.72222222222223</c:v>
                </c:pt>
                <c:pt idx="2">
                  <c:v>-107.90476190476191</c:v>
                </c:pt>
                <c:pt idx="3">
                  <c:v>-266.60000000000002</c:v>
                </c:pt>
                <c:pt idx="4">
                  <c:v>-154.42857142857139</c:v>
                </c:pt>
                <c:pt idx="5">
                  <c:v>-170.25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3-44A4-A257-0BDFF08017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1372256"/>
        <c:axId val="451374224"/>
      </c:barChart>
      <c:catAx>
        <c:axId val="45137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374224"/>
        <c:crosses val="autoZero"/>
        <c:auto val="1"/>
        <c:lblAlgn val="ctr"/>
        <c:lblOffset val="100"/>
        <c:noMultiLvlLbl val="0"/>
      </c:catAx>
      <c:valAx>
        <c:axId val="451374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37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'[Ficha de observação pontos equipamentos_COMPLETA.xlsx]resultados'!$C$79:$C$96</c:f>
              <c:strCache>
                <c:ptCount val="18"/>
                <c:pt idx="0">
                  <c:v>Parque</c:v>
                </c:pt>
                <c:pt idx="1">
                  <c:v>Saúde</c:v>
                </c:pt>
                <c:pt idx="2">
                  <c:v>Igreja Católica</c:v>
                </c:pt>
                <c:pt idx="3">
                  <c:v>Igreja evangélica</c:v>
                </c:pt>
                <c:pt idx="4">
                  <c:v>Educação</c:v>
                </c:pt>
                <c:pt idx="5">
                  <c:v>Assistência social</c:v>
                </c:pt>
                <c:pt idx="6">
                  <c:v>Praça</c:v>
                </c:pt>
                <c:pt idx="7">
                  <c:v>Esportivo</c:v>
                </c:pt>
                <c:pt idx="8">
                  <c:v>Comércio</c:v>
                </c:pt>
                <c:pt idx="9">
                  <c:v>Academia da cidade</c:v>
                </c:pt>
                <c:pt idx="10">
                  <c:v>Outros religiosos</c:v>
                </c:pt>
                <c:pt idx="11">
                  <c:v>Administrativos</c:v>
                </c:pt>
                <c:pt idx="12">
                  <c:v>Museu</c:v>
                </c:pt>
                <c:pt idx="13">
                  <c:v>Correio</c:v>
                </c:pt>
                <c:pt idx="14">
                  <c:v>Centro cultural</c:v>
                </c:pt>
                <c:pt idx="15">
                  <c:v>Segurança</c:v>
                </c:pt>
                <c:pt idx="16">
                  <c:v>Metrô</c:v>
                </c:pt>
                <c:pt idx="17">
                  <c:v>Centro Espírita</c:v>
                </c:pt>
              </c:strCache>
            </c:strRef>
          </c:cat>
          <c:val>
            <c:numRef>
              <c:f>'[Ficha de observação pontos equipamentos_COMPLETA.xlsx]resultados'!$D$79:$D$96</c:f>
              <c:numCache>
                <c:formatCode>###0.00</c:formatCode>
                <c:ptCount val="18"/>
                <c:pt idx="0">
                  <c:v>-305.55500000000001</c:v>
                </c:pt>
                <c:pt idx="1">
                  <c:v>-233.83333333333334</c:v>
                </c:pt>
                <c:pt idx="2">
                  <c:v>-198.85714285714286</c:v>
                </c:pt>
                <c:pt idx="3">
                  <c:v>-156.70370370370372</c:v>
                </c:pt>
                <c:pt idx="4">
                  <c:v>-184.05555555555551</c:v>
                </c:pt>
                <c:pt idx="5">
                  <c:v>-168.90909090909091</c:v>
                </c:pt>
                <c:pt idx="6">
                  <c:v>-134.00000000000003</c:v>
                </c:pt>
                <c:pt idx="7">
                  <c:v>-181.75</c:v>
                </c:pt>
                <c:pt idx="8">
                  <c:v>-147.23076923076923</c:v>
                </c:pt>
                <c:pt idx="9">
                  <c:v>-107.33333333333333</c:v>
                </c:pt>
                <c:pt idx="10">
                  <c:v>-173.7</c:v>
                </c:pt>
                <c:pt idx="11">
                  <c:v>-146</c:v>
                </c:pt>
                <c:pt idx="12">
                  <c:v>-140</c:v>
                </c:pt>
                <c:pt idx="13">
                  <c:v>-75</c:v>
                </c:pt>
                <c:pt idx="14">
                  <c:v>-205</c:v>
                </c:pt>
                <c:pt idx="15">
                  <c:v>-154</c:v>
                </c:pt>
                <c:pt idx="16">
                  <c:v>-270</c:v>
                </c:pt>
                <c:pt idx="17">
                  <c:v>-230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3E-4788-BE22-6E0D02C72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40485464"/>
        <c:axId val="540497600"/>
      </c:barChart>
      <c:catAx>
        <c:axId val="540485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97600"/>
        <c:crosses val="autoZero"/>
        <c:auto val="1"/>
        <c:lblAlgn val="ctr"/>
        <c:lblOffset val="100"/>
        <c:noMultiLvlLbl val="0"/>
      </c:catAx>
      <c:valAx>
        <c:axId val="540497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485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>
            <a:extLst>
              <a:ext uri="{FF2B5EF4-FFF2-40B4-BE49-F238E27FC236}">
                <a16:creationId xmlns:a16="http://schemas.microsoft.com/office/drawing/2014/main" id="{AE9BA949-17DF-46DB-B138-5D62D4B38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219A94E3-F049-4BB6-8641-0B1F5152194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1937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9240262-A8C6-4F43-BAB5-8FB5121C1B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altLang="pt-B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3D0840B2-FDA4-4D49-9BC6-E0BB1C3E1407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pt-BR" altLang="pt-B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FC735667-B28E-4445-A8C0-B9EEC533B68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pt-BR" altLang="pt-BR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E65CCBE5-FC4E-46EB-899F-72C58CB0D4B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endParaRPr lang="pt-BR" altLang="pt-BR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B80F9F13-97B3-457C-B013-48FF1D039C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</a:lstStyle>
          <a:p>
            <a:fld id="{313D5517-1F58-4E68-AB7D-C94F365CDC16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A8A784E-2DB6-43E1-BCE2-A343720BF1B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385911-4173-40AA-85AF-7DE7249348FF}" type="slidenum">
              <a:rPr lang="pt-BR" altLang="pt-BR"/>
              <a:pPr/>
              <a:t>1</a:t>
            </a:fld>
            <a:endParaRPr lang="pt-BR" altLang="pt-BR"/>
          </a:p>
        </p:txBody>
      </p:sp>
      <p:sp>
        <p:nvSpPr>
          <p:cNvPr id="22529" name="Rectangle 1">
            <a:extLst>
              <a:ext uri="{FF2B5EF4-FFF2-40B4-BE49-F238E27FC236}">
                <a16:creationId xmlns:a16="http://schemas.microsoft.com/office/drawing/2014/main" id="{DA641909-30CA-4825-AC42-0E0C8C582B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5746957-4023-43EB-9D50-E59C763315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724877-1D47-43EE-B3EE-22ED531AC90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D14891-4DB5-4AA7-9FDC-E8819D926AB3}" type="slidenum">
              <a:rPr lang="pt-BR" altLang="pt-BR"/>
              <a:pPr/>
              <a:t>10</a:t>
            </a:fld>
            <a:endParaRPr lang="pt-BR" altLang="pt-BR"/>
          </a:p>
        </p:txBody>
      </p:sp>
      <p:sp>
        <p:nvSpPr>
          <p:cNvPr id="32769" name="Text Box 1">
            <a:extLst>
              <a:ext uri="{FF2B5EF4-FFF2-40B4-BE49-F238E27FC236}">
                <a16:creationId xmlns:a16="http://schemas.microsoft.com/office/drawing/2014/main" id="{9A66C3F7-B7B9-4E25-801A-6E955B24B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1837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3A5DADA6-A504-4836-A1E1-33D749F29577}" type="slidenum">
              <a:rPr lang="pt-BR" altLang="pt-BR">
                <a:solidFill>
                  <a:srgbClr val="FFFFFF"/>
                </a:solidFill>
              </a:rPr>
              <a:pPr/>
              <a:t>10</a:t>
            </a:fld>
            <a:endParaRPr lang="pt-BR" altLang="pt-BR">
              <a:solidFill>
                <a:srgbClr val="FFFFFF"/>
              </a:solidFill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B7008398-6158-4252-BFFB-CB4C9F7951E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altLang="pt-BR" dirty="0">
              <a:ea typeface="Microsoft YaHei" panose="020B0503020204020204" pitchFamily="34" charset="-122"/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B92A8B20-16E6-489A-8E9B-AF6EE405EA06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724877-1D47-43EE-B3EE-22ED531AC90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D14891-4DB5-4AA7-9FDC-E8819D926AB3}" type="slidenum">
              <a:rPr lang="pt-BR" altLang="pt-BR"/>
              <a:pPr/>
              <a:t>11</a:t>
            </a:fld>
            <a:endParaRPr lang="pt-BR" altLang="pt-BR"/>
          </a:p>
        </p:txBody>
      </p:sp>
      <p:sp>
        <p:nvSpPr>
          <p:cNvPr id="32769" name="Text Box 1">
            <a:extLst>
              <a:ext uri="{FF2B5EF4-FFF2-40B4-BE49-F238E27FC236}">
                <a16:creationId xmlns:a16="http://schemas.microsoft.com/office/drawing/2014/main" id="{9A66C3F7-B7B9-4E25-801A-6E955B24B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10156825"/>
            <a:ext cx="3271837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3A5DADA6-A504-4836-A1E1-33D749F29577}" type="slidenum">
              <a:rPr lang="pt-BR" altLang="pt-BR">
                <a:solidFill>
                  <a:srgbClr val="FFFFFF"/>
                </a:solidFill>
              </a:rPr>
              <a:pPr/>
              <a:t>11</a:t>
            </a:fld>
            <a:endParaRPr lang="pt-BR" altLang="pt-BR">
              <a:solidFill>
                <a:srgbClr val="FFFFFF"/>
              </a:solidFill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B7008398-6158-4252-BFFB-CB4C9F7951E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altLang="pt-BR">
              <a:ea typeface="Microsoft YaHei" panose="020B0503020204020204" pitchFamily="34" charset="-122"/>
            </a:endParaRP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B92A8B20-16E6-489A-8E9B-AF6EE405EA06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29852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6CCAAD2-5222-4A16-964B-41080645E2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EDFEF5-6002-467F-8461-43C78542FD19}" type="slidenum">
              <a:rPr lang="pt-BR" altLang="pt-BR"/>
              <a:pPr/>
              <a:t>12</a:t>
            </a:fld>
            <a:endParaRPr lang="pt-BR" altLang="pt-BR"/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C306D904-E087-456B-82F2-043B4824539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1505A07D-A514-41B9-A491-7CCDFF1002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54943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6CCAAD2-5222-4A16-964B-41080645E2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EDFEF5-6002-467F-8461-43C78542FD19}" type="slidenum">
              <a:rPr lang="pt-BR" altLang="pt-BR"/>
              <a:pPr/>
              <a:t>13</a:t>
            </a:fld>
            <a:endParaRPr lang="pt-BR" altLang="pt-BR"/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C306D904-E087-456B-82F2-043B4824539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1505A07D-A514-41B9-A491-7CCDFF1002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6A17E7-DF98-45F7-821C-365D36D824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A146B1-1702-4B7C-9419-45D3C17FD5FB}" type="slidenum">
              <a:rPr lang="pt-BR" altLang="pt-BR"/>
              <a:pPr/>
              <a:t>14</a:t>
            </a:fld>
            <a:endParaRPr lang="pt-BR" altLang="pt-BR"/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F3FB2DDD-2B09-4A35-A988-C3A2B96AC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4FEC802-ECFD-4C63-A2C8-47A2C7656E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384BA21-E56D-4BDD-93D3-ABAE741BBC4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F34E05-BCC0-4E08-B799-35A6F4ABC9F8}" type="slidenum">
              <a:rPr lang="pt-BR" altLang="pt-BR"/>
              <a:pPr/>
              <a:t>2</a:t>
            </a:fld>
            <a:endParaRPr lang="pt-BR" altLang="pt-BR"/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4096165D-DA4C-4534-B81A-987E0700C67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72C95574-9E89-4A74-BF2E-DB16035E46B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77B46D5-FCE0-45E8-AEC0-84640FE8A89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7675EA-D85B-4946-A968-3C24134A21F4}" type="slidenum">
              <a:rPr lang="pt-BR" altLang="pt-BR"/>
              <a:pPr/>
              <a:t>3</a:t>
            </a:fld>
            <a:endParaRPr lang="pt-BR" altLang="pt-BR"/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649D69EC-5E2D-4BC9-89D5-1390FD84E9B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237788AD-AB66-4989-8FC4-6B9C365714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01DFCB1-CC64-4843-BDDF-9548BEB98EB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39A9AC-D817-4B09-BC46-F941EC67A757}" type="slidenum">
              <a:rPr lang="pt-BR" altLang="pt-BR"/>
              <a:pPr/>
              <a:t>4</a:t>
            </a:fld>
            <a:endParaRPr lang="pt-BR" altLang="pt-BR"/>
          </a:p>
        </p:txBody>
      </p:sp>
      <p:sp>
        <p:nvSpPr>
          <p:cNvPr id="25601" name="Rectangle 1">
            <a:extLst>
              <a:ext uri="{FF2B5EF4-FFF2-40B4-BE49-F238E27FC236}">
                <a16:creationId xmlns:a16="http://schemas.microsoft.com/office/drawing/2014/main" id="{7F36368E-506B-4378-AA9D-14D4CE4F1D8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474490DA-1960-4DED-A960-77E2179838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C5B758D-9A9E-42F1-B515-BB6320ED9BC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1A9ACB-2D8B-49ED-B7E4-F551B7690489}" type="slidenum">
              <a:rPr lang="pt-BR" altLang="pt-BR"/>
              <a:pPr/>
              <a:t>5</a:t>
            </a:fld>
            <a:endParaRPr lang="pt-BR" altLang="pt-BR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CECD3DA0-5AA6-453C-95DC-77C3F74630F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C6A6C912-72F7-4DE6-B16D-F10CC3EA192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6556B5E-A781-48D7-991C-ECB80AF723C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3DB0C7-513C-4E26-B5A4-A9D4D14C62D7}" type="slidenum">
              <a:rPr lang="pt-BR" altLang="pt-BR"/>
              <a:pPr/>
              <a:t>6</a:t>
            </a:fld>
            <a:endParaRPr lang="pt-BR" altLang="pt-BR"/>
          </a:p>
        </p:txBody>
      </p:sp>
      <p:sp>
        <p:nvSpPr>
          <p:cNvPr id="27649" name="Rectangle 1">
            <a:extLst>
              <a:ext uri="{FF2B5EF4-FFF2-40B4-BE49-F238E27FC236}">
                <a16:creationId xmlns:a16="http://schemas.microsoft.com/office/drawing/2014/main" id="{905C5E07-108F-4F7F-8825-B1D9B7E541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04BC8CD-E07A-494F-9286-78ED822FB8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DC09E75-2946-4FA3-B5A4-B340D83BC30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C6D086-BAEB-4CB7-9488-95785C2FBD41}" type="slidenum">
              <a:rPr lang="pt-BR" altLang="pt-BR"/>
              <a:pPr/>
              <a:t>7</a:t>
            </a:fld>
            <a:endParaRPr lang="pt-BR" altLang="pt-BR"/>
          </a:p>
        </p:txBody>
      </p:sp>
      <p:sp>
        <p:nvSpPr>
          <p:cNvPr id="28673" name="Rectangle 1">
            <a:extLst>
              <a:ext uri="{FF2B5EF4-FFF2-40B4-BE49-F238E27FC236}">
                <a16:creationId xmlns:a16="http://schemas.microsoft.com/office/drawing/2014/main" id="{5DA0C8C9-1891-4AB0-94FF-808288CCE5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841E981E-009A-4190-A0BC-1F5BF27ECD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30A96BA-0245-436C-B9A1-81D7AD87B66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4810AD-7F4A-4380-89FB-8A055920E7A2}" type="slidenum">
              <a:rPr lang="pt-BR" altLang="pt-BR"/>
              <a:pPr/>
              <a:t>8</a:t>
            </a:fld>
            <a:endParaRPr lang="pt-BR" altLang="pt-BR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E339EB15-787F-4214-873A-93D8324EB7A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1F59B6-73F8-4895-80E9-70E5F82D8D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4E9C9C2-997E-400A-A987-B2DEF58859F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8EF87C-CDC1-4EC8-97DA-AC948A501FC8}" type="slidenum">
              <a:rPr lang="pt-BR" altLang="pt-BR"/>
              <a:pPr/>
              <a:t>9</a:t>
            </a:fld>
            <a:endParaRPr lang="pt-BR" altLang="pt-BR"/>
          </a:p>
        </p:txBody>
      </p:sp>
      <p:sp>
        <p:nvSpPr>
          <p:cNvPr id="31745" name="Rectangle 1">
            <a:extLst>
              <a:ext uri="{FF2B5EF4-FFF2-40B4-BE49-F238E27FC236}">
                <a16:creationId xmlns:a16="http://schemas.microsoft.com/office/drawing/2014/main" id="{4B4F2D25-1C12-4DAD-9844-331F9C88D5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0D116E03-3D85-4250-B978-D252C9609D9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F3D4B-3C47-4C0A-84FE-BB3A5B293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5193EC-1C03-40D7-8C79-6384F0733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DB6264-35B6-4A59-B8BC-914E1376FF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4B0C01-48CA-499A-93DE-D9A59430710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01B5B3F-3E4E-416B-BB3D-3E2181BFE6B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931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A558-51D3-461F-BB03-DE490025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CD37B16-1369-4764-87CA-D27782BBF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D01C91-50CD-45C6-9194-50746EC429A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3EF4BB-D19F-4536-A29D-82C77FF9BF0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30E891C-8471-411B-9E84-B0CE524E099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466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BE1F3D-AEF9-4AD9-875A-19B295025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7813" y="273050"/>
            <a:ext cx="2055812" cy="58547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9F7130-98F7-4231-A573-5C88BA79C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8213" cy="58547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C08BF9-85B8-4070-AD0F-106AD404FA4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FA1538-EDE8-4E8B-9FDE-997795D9010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055357D-3838-40C4-AF71-25B1C3C9465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407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FA712-DDEE-4725-9858-7D839E186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58B63B-136A-40C6-B649-C362FAE21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2ABDCA-C61E-4269-8CB5-8917670198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BAE95A6-7EA7-4AD6-A4B0-A3CFA84CFDF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44DDF1D-7261-4390-A897-5AEDA129208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52725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83575-CD89-4700-AB49-77762518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E3EF3E-97E0-4957-BA80-475A54CD7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9ECB7A-FE36-46C2-91F8-09186A11066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9D3741-1E45-49BD-B745-60E7FA08C64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D5EBB93-996A-421E-B2F0-8BCE89DDFCC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1391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1D1BC-20FD-4AF5-B89C-822D83C0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70E040-E79B-4DF5-9FC8-942CF02E4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824B6-88B2-45DB-9DD3-2758EC1CDD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898E226-2FA6-4EB0-98E5-B3550DB3FB3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D11A6D7-3024-4A7D-845C-81E0210CCA0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49321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69F3B-0B8E-4948-AF40-2EB3177B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C92E12-CBCA-412A-AAAD-863D76FB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5113"/>
            <a:ext cx="1941513" cy="6365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7ADEB1-57B6-4425-B2EE-C1B6D8771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51113" y="1535113"/>
            <a:ext cx="1943100" cy="6365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340BC1-5044-4D01-876B-232542FD9B2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9F22F2-3837-41AF-9ECD-24495F28E06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B67B47E-2016-4726-84A5-146D41FD9B0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8069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E0F56-9834-498B-A581-928B396C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0FD170-0156-4582-B064-ACFA5B90F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68FE30-4693-4B44-B4F3-194C176B8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7AFF64-4B68-4426-9588-2C7B67E3F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59FE86-E47B-4757-A53B-89E773817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6D23C6-4A04-4F0E-9205-B5262F39AD5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409E3A9-34D1-4197-9586-004A3ED5697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06D4A5B-7851-42AD-94A9-8B9A516706E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04940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6EED7-040F-4DFB-8A99-B5A9D7F8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9E1A4-E45F-4503-ABAA-B7DC1E9251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45D7C0-0209-4DBB-9815-030AC005172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80385D6-2480-4155-9692-C0B2AAC3D85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21007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5539B13-FB94-4996-84C3-B635C52F673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FBE65D0-041E-4067-96AC-CB8859439F2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002D84D-569D-4466-95F7-CFC1188C6B3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45998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87DBB-EEA1-4C81-B40A-EFE66B65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76E006-3045-44AD-8966-13933063D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92D602-F7C4-48E7-BD92-BA2045BB3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2DFF03-3E45-4318-B36A-D6BA7ED6BD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F0D7B6-645A-4920-807E-F6A51221E13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133C1C7-EF64-48C1-8616-02B0204E099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9264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74602-1F33-4053-8A2C-D0FF7CB3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D8282A-14C8-47E1-BA63-7B87D544C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4DE320-70AF-4105-A219-0C82AB34331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EC1FBEA-99F1-4B85-8A71-22EA55B94DE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E80541A-7301-4C7E-991B-E2772253901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29540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B84EE-26A8-4EFA-8FA8-BB63BE72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283CD1D-4DBE-4250-BC26-9143F3CE5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9AB87C-38D6-443C-B885-529BE6DA5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CADB41-B83A-4D43-8C35-3635C07921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DAA6B6-3796-48C1-B90A-E561203E15F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483654A-50CE-4F95-9787-36924D5F80F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89598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E23F4-3B00-401A-BA3A-D5101F70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A4EDE-E107-496F-8AD8-3CCFBF582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4E8CB2-4E7B-4FF0-8F8C-FD905B69F13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206B68-1C60-49D7-BBB6-74D0F1EB21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E5D6695-3A78-44DD-8073-0EA58912E67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81618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3D7181-526B-45F1-B4B0-D0C8A273E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7813" y="274638"/>
            <a:ext cx="2055812" cy="18970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C2A159-6375-4DCB-922B-67421061E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8213" cy="1897062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BD7E07-FE5E-477D-A67F-31B8465B54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C69E49A-B1B8-47E0-B19C-8C0AD37A005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F24BF7E-648B-4893-9BC1-AB603712E2C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16879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7CC47-7822-4191-AA48-6578F9F82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163692-3352-4480-96FC-57C5CF52B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65D759-55F2-4737-A626-AFCD96FE7A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20A3B3-EB50-4D5D-B953-3872C876A62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0B2750F-28B5-49EC-82FD-64325EFA2EE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54168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A2BC6-CF95-4887-A02A-88736F82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C112F0-234B-4B41-BCC9-1D93C350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461190-A9B4-46D4-A125-42B165059E2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CB236A-8A0D-4543-9A0A-13F1DA92202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06C31D1-50DA-4E01-B6EB-689095292A0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9070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12B3A-CE04-47E1-9D38-7F2A1764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1B6EFB-B4AF-4262-9324-B593D4BA5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ACA355-A7C9-47A9-A98F-9621C43E13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35051E-F35F-4F14-8602-FF8B9687D98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B30E8AE-AD69-45C6-A8E7-75E84A0F16F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78595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4935D-9A27-46AC-AED7-BB28EB2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D0CFCB-BA82-4268-A8AE-C04692C0A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27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13385A-F4A1-4CA3-8902-2D0041465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5227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B110B7-0A99-437F-B637-1EBA16BC510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404142-4642-4648-B5E7-BE9F49D1AEA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400A2B8-2123-41A1-90BA-A95AC25B490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562470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DED14-F9DD-4679-929C-F639031A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EACEE9-4972-4AA5-8752-5AAE45627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F7840C-E4A9-453D-A9E0-98A9B050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E52B81C-B061-4424-8C02-2C6AF8A81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E75771F-B51B-451D-A45E-4EBD1401F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75C884-F010-482B-8074-5AE50935EA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DC96F87-8DA6-4D50-9D11-509A3EA04AD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E65EBB8-36E4-4604-9602-79A47EE2D8E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776192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ED4B5-B442-48DD-9F64-B2B19C95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98D07B-CDAC-409F-80C3-79BF29E984D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BA5EBA-FB15-4426-A043-148DB001F8A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01511A2-94B8-455E-BF16-CDA74F46F46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316971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07A93C-497D-402F-9E65-8059444BED4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7FB50A0-8D00-4913-B733-E8F3E05AFAB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E05C2BD-99B4-4763-9688-0E15C977E2F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9123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52F28-6B6A-4DB8-B44B-B6E74470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EAE354-E6BD-4885-A549-329AED17A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E0DBDD-07B7-416B-A4ED-92DA2C1807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5C9690-F909-42FA-B756-5F02E186D96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C144ECB-130F-454D-8722-DF48AA8EDF4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13817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33E54-4B6C-4055-9A6E-63270783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05B36A-853E-4F3B-903B-2F1A8720A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CC5F9D-C510-48FA-96F4-5865E6EDA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571FA7-40FA-42C0-B5EC-E54161AFB1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FC0E7C-D18F-4F3A-93E4-7550B37DD5A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6AF5AE8-056D-4761-B80B-48F7F2B741C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76804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87B8E-A565-448B-9927-1D5D8F0A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20B8B9-C3BC-48DC-9FEE-0F3920F8A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115764-6C49-41CA-A92D-FE770089D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F1EB71-0382-4B22-A849-CE7FC2EA4AA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FAAE08-14F9-4B60-93A4-D2B2D8B16D1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02E65E9-F28D-454C-8192-77B69E07E6D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575034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401B1-7460-488E-9E14-98122C6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E9E406-B7EC-4870-9006-C8E445E49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195046-03F8-49D3-98FA-CF63B6E677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750E97-B5ED-4C0E-B897-87D2C3DDDB5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BB63511-2180-4E91-9278-31924EF6091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336921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90386D-869D-43E5-94A1-3607766B31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7813" y="274638"/>
            <a:ext cx="2055812" cy="584835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483CA9-7D94-473C-9CEE-1C07F31C0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8213" cy="58483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355287-B276-4BBA-B10F-24AD1482C9E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1866C6-0E25-450B-BD5C-DFBEA809235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D64BDBE-DAFB-4874-A58D-07E99F2712F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4722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C96DB-8CB5-4CDA-A5FF-0E666657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4E310C-72A7-4F7C-9B33-12B1974E2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27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6676E9-A3FA-4EFE-91D8-5F0D81F77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7012" cy="45227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D05DB9-2E33-4C97-8C60-A72EEBF81F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A5DC2F-9D67-4005-9A33-CDAF5FBF93B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763B611-9051-4974-9DA6-53F0C9D1224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6264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0F2AD-37D3-47AA-82B2-70C1CF61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C37154-7172-4A45-9D74-05773B695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FD1BEA-4BEA-46BD-8E58-9EC6C4603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5D3BB9E-2D8D-4248-812E-4C64FB015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521A9E-61DA-4FA5-A502-BC0C32ED5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8F0D07-0FFE-43C1-9EFC-C3D6D70738C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B2A90E1-8C7A-4941-A554-B2E48FC18B7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A9554BD-5DF0-45EC-9C03-D62EAD5BA29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7967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A3E38-DCF0-49C4-944B-819E2550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68963C4-3642-4E99-A6BE-F13084DBF4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D71169-0FFA-4B37-BA06-B8EF06929A0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83A3726-D693-4F3E-BC01-BE957325616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2907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44C02A9-2042-4B44-ACA8-4FE66E621C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3581C48-3F3E-4A39-9AA1-37DCBA2F3ED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451370D-18ED-46ED-9F9C-D612F169F35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9115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6F957-1418-438D-9E89-4B1A7253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024B8B-D97F-4965-B9BF-8CB09563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3634FF-D2E1-4198-B632-7FEAFD65E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266669-8CA1-4685-A81D-3AABE5BAA8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D63DC4-827B-4D2A-847E-1F4461FD62E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C43959C-A952-4209-BFB6-B45B2319835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1205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A6B87-338E-4A74-873E-26C6083C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2085F50-E0CA-47D5-90D1-B1C923002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F02ACF-8AE8-4C49-BD8B-346A7D7BB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BF037F-DC41-4A41-ABBA-A52DF9E5AC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B46F8E-57AD-4E16-9F97-4444A7B545C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DF26B62-F5B5-4F83-9E55-4DFBFE1B0CE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1849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F58C009D-5351-4DB0-8CE6-890C8EA9D6B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1026" name="Text Box 2">
            <a:extLst>
              <a:ext uri="{FF2B5EF4-FFF2-40B4-BE49-F238E27FC236}">
                <a16:creationId xmlns:a16="http://schemas.microsoft.com/office/drawing/2014/main" id="{303C340D-8737-4C97-B6BB-F3F698231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0CA00FB-BC89-4EF0-BA5E-0FA47078F3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46C618E8-31EF-4BEA-9EE7-82E1CE2AB6C7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42FF81C-E953-4C14-8612-1F8BF144BC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do título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22CE145-6E1D-48DA-80DA-613EE6610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do destaque</a:t>
            </a:r>
          </a:p>
          <a:p>
            <a:pPr lvl="1"/>
            <a:r>
              <a:rPr lang="en-GB" altLang="pt-BR"/>
              <a:t>Segundo nível de destaque</a:t>
            </a:r>
          </a:p>
          <a:p>
            <a:pPr lvl="2"/>
            <a:r>
              <a:rPr lang="en-GB" altLang="pt-BR"/>
              <a:t>Terceiro nível de destaque</a:t>
            </a:r>
          </a:p>
          <a:p>
            <a:pPr lvl="3"/>
            <a:r>
              <a:rPr lang="en-GB" altLang="pt-BR"/>
              <a:t>Quarto nível de destaque</a:t>
            </a:r>
          </a:p>
          <a:p>
            <a:pPr lvl="4"/>
            <a:r>
              <a:rPr lang="en-GB" altLang="pt-BR"/>
              <a:t>Quinto nível de destaque</a:t>
            </a:r>
          </a:p>
          <a:p>
            <a:pPr lvl="4"/>
            <a:r>
              <a:rPr lang="en-GB" altLang="pt-BR"/>
              <a:t>Sexto nível de destaque</a:t>
            </a:r>
          </a:p>
          <a:p>
            <a:pPr lvl="4"/>
            <a:r>
              <a:rPr lang="en-GB" altLang="pt-BR"/>
              <a:t>Sétimo nível de destaque</a:t>
            </a:r>
          </a:p>
          <a:p>
            <a:pPr lvl="4"/>
            <a:r>
              <a:rPr lang="en-GB" altLang="pt-BR"/>
              <a:t>Oitavo nível de destaque</a:t>
            </a:r>
          </a:p>
          <a:p>
            <a:pPr lvl="4"/>
            <a:r>
              <a:rPr lang="en-GB" altLang="pt-BR"/>
              <a:t>Nono nível de destaque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/>
  <p:txStyles>
    <p:titleStyle>
      <a:lvl1pPr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5pPr>
      <a:lvl6pPr marL="25146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6pPr>
      <a:lvl7pPr marL="29718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7pPr>
      <a:lvl8pPr marL="3429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8pPr>
      <a:lvl9pPr marL="3886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C97EA6EA-793A-4A5F-95F3-66E8FA4D7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6425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do título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525D5216-BCD1-458C-A47E-1D3BE50FF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35113"/>
            <a:ext cx="4037013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do destaque</a:t>
            </a:r>
          </a:p>
          <a:p>
            <a:pPr lvl="1"/>
            <a:r>
              <a:rPr lang="en-GB" altLang="pt-BR"/>
              <a:t>Segundo nível de destaque</a:t>
            </a:r>
          </a:p>
          <a:p>
            <a:pPr lvl="2"/>
            <a:r>
              <a:rPr lang="en-GB" altLang="pt-BR"/>
              <a:t>Terceiro nível de destaque</a:t>
            </a:r>
          </a:p>
          <a:p>
            <a:pPr lvl="3"/>
            <a:r>
              <a:rPr lang="en-GB" altLang="pt-BR"/>
              <a:t>Quarto nível de destaque</a:t>
            </a:r>
          </a:p>
          <a:p>
            <a:pPr lvl="4"/>
            <a:r>
              <a:rPr lang="en-GB" altLang="pt-BR"/>
              <a:t>Quinto nível de destaque</a:t>
            </a:r>
          </a:p>
          <a:p>
            <a:pPr lvl="4"/>
            <a:r>
              <a:rPr lang="en-GB" altLang="pt-BR"/>
              <a:t>Sexto nível de destaque</a:t>
            </a:r>
          </a:p>
          <a:p>
            <a:pPr lvl="4"/>
            <a:r>
              <a:rPr lang="en-GB" altLang="pt-BR"/>
              <a:t>Sétimo nível de destaque</a:t>
            </a:r>
          </a:p>
          <a:p>
            <a:pPr lvl="4"/>
            <a:r>
              <a:rPr lang="en-GB" altLang="pt-BR"/>
              <a:t>Oitavo nível de destaque</a:t>
            </a:r>
          </a:p>
          <a:p>
            <a:pPr lvl="4"/>
            <a:r>
              <a:rPr lang="en-GB" altLang="pt-BR"/>
              <a:t>Nono nível de destaque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639E237-81B2-49A6-A4E8-275E177B7AD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CEDE1DEE-1FC6-4736-9525-DDA097877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49CF26E-7205-4619-B475-4D871C9A085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fld id="{1E315F7F-EEEB-4C02-81AE-523957C745D1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/>
  <p:txStyles>
    <p:titleStyle>
      <a:lvl1pPr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5pPr>
      <a:lvl6pPr marL="25146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6pPr>
      <a:lvl7pPr marL="29718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7pPr>
      <a:lvl8pPr marL="3429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8pPr>
      <a:lvl9pPr marL="3886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83EBCB63-C7D9-4E44-9AF6-4B2AF0C15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6425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do título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47B69EB6-DF94-4B95-A5D5-C093CA5AD7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6425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Clique para editar o formato do texto do destaque</a:t>
            </a:r>
          </a:p>
          <a:p>
            <a:pPr lvl="1"/>
            <a:r>
              <a:rPr lang="en-GB" altLang="pt-BR"/>
              <a:t>Segundo nível de destaque</a:t>
            </a:r>
          </a:p>
          <a:p>
            <a:pPr lvl="2"/>
            <a:r>
              <a:rPr lang="en-GB" altLang="pt-BR"/>
              <a:t>Terceiro nível de destaque</a:t>
            </a:r>
          </a:p>
          <a:p>
            <a:pPr lvl="3"/>
            <a:r>
              <a:rPr lang="en-GB" altLang="pt-BR"/>
              <a:t>Quarto nível de destaque</a:t>
            </a:r>
          </a:p>
          <a:p>
            <a:pPr lvl="4"/>
            <a:r>
              <a:rPr lang="en-GB" altLang="pt-BR"/>
              <a:t>Quinto nível de destaque</a:t>
            </a:r>
          </a:p>
          <a:p>
            <a:pPr lvl="4"/>
            <a:r>
              <a:rPr lang="en-GB" altLang="pt-BR"/>
              <a:t>Sexto nível de destaque</a:t>
            </a:r>
          </a:p>
          <a:p>
            <a:pPr lvl="4"/>
            <a:r>
              <a:rPr lang="en-GB" altLang="pt-BR"/>
              <a:t>Sétimo nível de destaque</a:t>
            </a:r>
          </a:p>
          <a:p>
            <a:pPr lvl="4"/>
            <a:r>
              <a:rPr lang="en-GB" altLang="pt-BR"/>
              <a:t>Oitavo nível de destaque</a:t>
            </a:r>
          </a:p>
          <a:p>
            <a:pPr lvl="4"/>
            <a:r>
              <a:rPr lang="en-GB" altLang="pt-BR"/>
              <a:t>Nono nível de destaque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F4800D6-F777-405F-ADE3-ACB31888A6F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r>
              <a:rPr lang="pt-BR" altLang="pt-BR"/>
              <a:t>15/12/15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3204A5E5-F952-4A51-82F2-955C06AED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4A7BFF8F-FB3B-4E09-BEA0-79471A34F6A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+mn-lt"/>
                <a:cs typeface="Lucida Sans Unicode" panose="020B0602030504020204" pitchFamily="34" charset="0"/>
              </a:defRPr>
            </a:lvl1pPr>
          </a:lstStyle>
          <a:p>
            <a:fld id="{61F5B33C-4C0E-46AE-86FC-32F1C4C5A60B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5pPr>
      <a:lvl6pPr marL="25146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6pPr>
      <a:lvl7pPr marL="29718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7pPr>
      <a:lvl8pPr marL="34290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8pPr>
      <a:lvl9pPr marL="3886200" indent="-228600" algn="l" defTabSz="449263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Tw Cen MT" panose="020B0602020104020603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3B239CAC-01D6-4378-AD03-5994597ED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4BB01619-F3C1-4DC8-8980-DCBEAF61F53B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1</a:t>
            </a:fld>
            <a:endParaRPr lang="pt-BR" altLang="pt-BR" dirty="0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47CF8A90-5747-457A-B03E-F5059C587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738" y="40513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r>
              <a:rPr lang="pt-BR" altLang="pt-BR" b="1" dirty="0"/>
              <a:t>Centro de Estudos Urbanos UFMG </a:t>
            </a:r>
          </a:p>
          <a:p>
            <a:pPr algn="r"/>
            <a:r>
              <a:rPr lang="pt-BR" altLang="pt-BR" sz="1600" dirty="0">
                <a:cs typeface="Arial-BoldMT" pitchFamily="32" charset="0"/>
              </a:rPr>
              <a:t>Ana Marcela Ardila Pinto</a:t>
            </a:r>
          </a:p>
          <a:p>
            <a:pPr algn="r"/>
            <a:r>
              <a:rPr lang="pt-BR" altLang="pt-BR" sz="1600" dirty="0">
                <a:cs typeface="Arial-BoldMT" pitchFamily="32" charset="0"/>
              </a:rPr>
              <a:t>Bruna Barradas Cordeiro</a:t>
            </a:r>
          </a:p>
          <a:p>
            <a:pPr algn="r"/>
            <a:r>
              <a:rPr lang="pt-BR" altLang="pt-BR" sz="1600" dirty="0">
                <a:cs typeface="Arial-BoldMT" pitchFamily="32" charset="0"/>
              </a:rPr>
              <a:t>Guilherme Eugênio Moreira</a:t>
            </a:r>
          </a:p>
          <a:p>
            <a:pPr algn="r"/>
            <a:r>
              <a:rPr lang="pt-BR" altLang="pt-BR" sz="1600" dirty="0">
                <a:cs typeface="Arial-BoldMT" pitchFamily="32" charset="0"/>
              </a:rPr>
              <a:t>Thiago Cordeiro</a:t>
            </a:r>
          </a:p>
          <a:p>
            <a:pPr algn="r"/>
            <a:r>
              <a:rPr lang="pt-BR" altLang="pt-BR" sz="1600" dirty="0">
                <a:cs typeface="Arial-BoldMT" pitchFamily="32" charset="0"/>
              </a:rPr>
              <a:t>Sofia Carmo</a:t>
            </a:r>
          </a:p>
          <a:p>
            <a:pPr algn="r"/>
            <a:r>
              <a:rPr lang="pt-BR" altLang="pt-BR" sz="1600" dirty="0">
                <a:cs typeface="Arial-BoldMT" pitchFamily="32" charset="0"/>
              </a:rPr>
              <a:t>Mateus </a:t>
            </a:r>
            <a:r>
              <a:rPr lang="pt-BR" altLang="pt-BR" sz="1600" dirty="0" err="1">
                <a:cs typeface="Arial-BoldMT" pitchFamily="32" charset="0"/>
              </a:rPr>
              <a:t>Lavarini</a:t>
            </a:r>
            <a:endParaRPr lang="pt-BR" altLang="pt-BR" sz="1600" dirty="0">
              <a:cs typeface="Arial-BoldMT" pitchFamily="32" charset="0"/>
            </a:endParaRPr>
          </a:p>
          <a:p>
            <a:pPr algn="r"/>
            <a:endParaRPr lang="pt-BR" altLang="pt-BR" sz="2000" dirty="0">
              <a:cs typeface="Arial-BoldMT" pitchFamily="32" charset="0"/>
            </a:endParaRPr>
          </a:p>
          <a:p>
            <a:pPr algn="ctr" hangingPunct="1">
              <a:lnSpc>
                <a:spcPct val="100000"/>
              </a:lnSpc>
              <a:spcBef>
                <a:spcPts val="638"/>
              </a:spcBef>
              <a:buClrTx/>
              <a:buFontTx/>
              <a:buNone/>
            </a:pPr>
            <a:endParaRPr lang="pt-BR" altLang="pt-BR" dirty="0">
              <a:latin typeface="Calibri" panose="020F050202020403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363602C-6F3D-499F-933E-A9E653DAD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r="23964"/>
          <a:stretch>
            <a:fillRect/>
          </a:stretch>
        </p:blipFill>
        <p:spPr bwMode="auto">
          <a:xfrm>
            <a:off x="17475" y="0"/>
            <a:ext cx="22272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759" r="239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4" name="Rectangle 4">
            <a:extLst>
              <a:ext uri="{FF2B5EF4-FFF2-40B4-BE49-F238E27FC236}">
                <a16:creationId xmlns:a16="http://schemas.microsoft.com/office/drawing/2014/main" id="{733CB8DD-6BBE-4C07-A05D-5B5A2392D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325" y="979488"/>
            <a:ext cx="8064500" cy="2017712"/>
          </a:xfrm>
          <a:prstGeom prst="rect">
            <a:avLst/>
          </a:prstGeom>
          <a:solidFill>
            <a:srgbClr val="445A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pt-BR" altLang="pt-BR" sz="3200" b="1" dirty="0" err="1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Espacios</a:t>
            </a:r>
            <a:r>
              <a:rPr lang="pt-BR" altLang="pt-BR" sz="3200" b="1" dirty="0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públicos y </a:t>
            </a:r>
            <a:r>
              <a:rPr lang="pt-BR" altLang="pt-BR" sz="3200" b="1" dirty="0" err="1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movilidad</a:t>
            </a:r>
            <a:r>
              <a:rPr lang="pt-BR" altLang="pt-BR" sz="3200" b="1" dirty="0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urbana</a:t>
            </a:r>
            <a:r>
              <a:rPr lang="pt-BR" altLang="pt-BR" sz="3200" b="1" dirty="0">
                <a:solidFill>
                  <a:srgbClr val="FFFFFF"/>
                </a:solidFill>
                <a:latin typeface="Cambria" panose="02040503050406030204" pitchFamily="18" charset="0"/>
              </a:rPr>
              <a:t>.</a:t>
            </a:r>
            <a:br>
              <a:rPr lang="pt-BR" altLang="pt-BR" sz="3200" b="1" dirty="0">
                <a:solidFill>
                  <a:srgbClr val="FFFFFF"/>
                </a:solidFill>
                <a:latin typeface="Cambria" panose="02040503050406030204" pitchFamily="18" charset="0"/>
              </a:rPr>
            </a:br>
            <a:r>
              <a:rPr lang="pt-BR" altLang="pt-BR" sz="2600" dirty="0" err="1">
                <a:solidFill>
                  <a:srgbClr val="FFFFFF"/>
                </a:solidFill>
                <a:latin typeface="Cambria" panose="02040503050406030204" pitchFamily="18" charset="0"/>
              </a:rPr>
              <a:t>U</a:t>
            </a:r>
            <a:r>
              <a:rPr lang="pt-BR" altLang="pt-BR" sz="2600" dirty="0" err="1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n</a:t>
            </a:r>
            <a:r>
              <a:rPr lang="pt-BR" altLang="pt-BR" sz="2600" dirty="0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pt-BR" altLang="pt-BR" sz="2600" dirty="0" err="1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análisis</a:t>
            </a:r>
            <a:r>
              <a:rPr lang="pt-BR" altLang="pt-BR" sz="2600" dirty="0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comparativo de </a:t>
            </a:r>
            <a:r>
              <a:rPr lang="pt-BR" altLang="pt-BR" sz="2600" dirty="0" err="1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los</a:t>
            </a:r>
            <a:r>
              <a:rPr lang="pt-BR" altLang="pt-BR" sz="2600" dirty="0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arreglos </a:t>
            </a:r>
            <a:r>
              <a:rPr lang="pt-BR" altLang="pt-BR" sz="2600" dirty="0" err="1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espaciales</a:t>
            </a:r>
            <a:r>
              <a:rPr lang="pt-BR" altLang="pt-BR" sz="2600" dirty="0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pt-BR" altLang="pt-BR" sz="2600" dirty="0" err="1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del</a:t>
            </a:r>
            <a:r>
              <a:rPr lang="pt-BR" altLang="pt-BR" sz="2600" dirty="0">
                <a:solidFill>
                  <a:srgbClr val="FFFFFF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BRT de Belo Horizonte (Brasil)</a:t>
            </a:r>
          </a:p>
          <a:p>
            <a:pPr hangingPunct="1">
              <a:lnSpc>
                <a:spcPct val="100000"/>
              </a:lnSpc>
              <a:buClrTx/>
              <a:buFontTx/>
              <a:buNone/>
            </a:pPr>
            <a:endParaRPr lang="pt-BR" altLang="pt-BR" sz="2400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D473D45-B5F8-4902-B34B-2072EBFE3956}"/>
              </a:ext>
            </a:extLst>
          </p:cNvPr>
          <p:cNvSpPr/>
          <p:nvPr/>
        </p:nvSpPr>
        <p:spPr>
          <a:xfrm>
            <a:off x="2558115" y="5895916"/>
            <a:ext cx="5823133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0000"/>
                </a:solidFill>
              </a:rPr>
              <a:t> </a:t>
            </a:r>
            <a:r>
              <a:rPr lang="pt-BR" b="1" dirty="0" err="1">
                <a:solidFill>
                  <a:srgbClr val="000000"/>
                </a:solidFill>
              </a:rPr>
              <a:t>Seminar</a:t>
            </a:r>
            <a:r>
              <a:rPr lang="pt-BR" b="1" dirty="0">
                <a:solidFill>
                  <a:srgbClr val="000000"/>
                </a:solidFill>
              </a:rPr>
              <a:t> / CODS-ODS11 Workshop, Santiago, Chile</a:t>
            </a:r>
            <a:endParaRPr lang="pt-B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C152E5-2BA2-42CF-8D21-9F21B88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BR" altLang="pt-BR" sz="2800" b="1" dirty="0">
                <a:solidFill>
                  <a:srgbClr val="FFFFFF"/>
                </a:solidFill>
                <a:latin typeface="Cambria" panose="02040503050406030204" pitchFamily="18" charset="0"/>
              </a:rPr>
              <a:t>Resultados:  </a:t>
            </a:r>
            <a:r>
              <a:rPr lang="pt-BR" altLang="pt-BR" sz="2800" b="1" dirty="0" err="1">
                <a:solidFill>
                  <a:srgbClr val="FFFFFF"/>
                </a:solidFill>
                <a:latin typeface="Cambria" panose="02040503050406030204" pitchFamily="18" charset="0"/>
              </a:rPr>
              <a:t>Tipología</a:t>
            </a:r>
            <a:r>
              <a:rPr lang="pt-BR" altLang="pt-BR" sz="2800" b="1" dirty="0">
                <a:solidFill>
                  <a:srgbClr val="FFFFFF"/>
                </a:solidFill>
                <a:latin typeface="Cambria" panose="02040503050406030204" pitchFamily="18" charset="0"/>
              </a:rPr>
              <a:t> de </a:t>
            </a:r>
            <a:r>
              <a:rPr lang="pt-BR" altLang="pt-BR" sz="2800" b="1" dirty="0" err="1">
                <a:solidFill>
                  <a:srgbClr val="FFFFFF"/>
                </a:solidFill>
                <a:latin typeface="Cambria" panose="02040503050406030204" pitchFamily="18" charset="0"/>
              </a:rPr>
              <a:t>los</a:t>
            </a:r>
            <a:r>
              <a:rPr lang="pt-BR" altLang="pt-BR" sz="2800" b="1" dirty="0">
                <a:solidFill>
                  <a:srgbClr val="FFFFFF"/>
                </a:solidFill>
                <a:latin typeface="Cambria" panose="02040503050406030204" pitchFamily="18" charset="0"/>
              </a:rPr>
              <a:t> </a:t>
            </a:r>
            <a:r>
              <a:rPr lang="pt-BR" altLang="pt-BR" sz="2800" b="1" dirty="0" err="1">
                <a:solidFill>
                  <a:srgbClr val="FFFFFF"/>
                </a:solidFill>
                <a:latin typeface="Cambria" panose="02040503050406030204" pitchFamily="18" charset="0"/>
              </a:rPr>
              <a:t>equipamientos</a:t>
            </a:r>
            <a:endParaRPr lang="pt-BR" altLang="pt-BR" sz="2800" b="1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30" name="Gráfico 29">
            <a:extLst>
              <a:ext uri="{FF2B5EF4-FFF2-40B4-BE49-F238E27FC236}">
                <a16:creationId xmlns:a16="http://schemas.microsoft.com/office/drawing/2014/main" id="{82C211B5-0370-4246-88BF-2E0A74635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1977611"/>
              </p:ext>
            </p:extLst>
          </p:nvPr>
        </p:nvGraphicFramePr>
        <p:xfrm>
          <a:off x="467544" y="1340768"/>
          <a:ext cx="4104456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 Box 4">
            <a:extLst>
              <a:ext uri="{FF2B5EF4-FFF2-40B4-BE49-F238E27FC236}">
                <a16:creationId xmlns:a16="http://schemas.microsoft.com/office/drawing/2014/main" id="{7C19E75E-B90E-49FC-B6FC-70B7C46BD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6138"/>
            <a:ext cx="4860032" cy="474630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b="1" dirty="0">
                <a:latin typeface="Calibri" panose="020F0502020204030204" pitchFamily="34" charset="0"/>
              </a:rPr>
              <a:t>Gráfico No. 1 - Número de </a:t>
            </a:r>
            <a:r>
              <a:rPr lang="pt-BR" altLang="pt-BR" sz="1600" b="1" dirty="0" err="1">
                <a:latin typeface="Calibri" panose="020F0502020204030204" pitchFamily="34" charset="0"/>
              </a:rPr>
              <a:t>equipamientos</a:t>
            </a:r>
            <a:r>
              <a:rPr lang="pt-BR" altLang="pt-BR" sz="1600" b="1" dirty="0">
                <a:latin typeface="Calibri" panose="020F0502020204030204" pitchFamily="34" charset="0"/>
              </a:rPr>
              <a:t> por </a:t>
            </a:r>
            <a:r>
              <a:rPr lang="pt-BR" altLang="pt-BR" sz="1600" b="1" dirty="0" err="1">
                <a:latin typeface="Calibri" panose="020F0502020204030204" pitchFamily="34" charset="0"/>
              </a:rPr>
              <a:t>estación</a:t>
            </a:r>
            <a:endParaRPr lang="pt-BR" altLang="pt-BR" sz="1600" b="1" dirty="0">
              <a:latin typeface="Calibri" panose="020F05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B90186-9A48-448A-B125-DDF652FDD87F}"/>
              </a:ext>
            </a:extLst>
          </p:cNvPr>
          <p:cNvSpPr/>
          <p:nvPr/>
        </p:nvSpPr>
        <p:spPr>
          <a:xfrm>
            <a:off x="347576" y="3690444"/>
            <a:ext cx="1080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indent="0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N=154</a:t>
            </a:r>
          </a:p>
        </p:txBody>
      </p:sp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607C267A-839C-4207-BFFE-8E35E2BA95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115820"/>
              </p:ext>
            </p:extLst>
          </p:nvPr>
        </p:nvGraphicFramePr>
        <p:xfrm>
          <a:off x="4691968" y="1387126"/>
          <a:ext cx="4749215" cy="2561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 Box 4">
            <a:extLst>
              <a:ext uri="{FF2B5EF4-FFF2-40B4-BE49-F238E27FC236}">
                <a16:creationId xmlns:a16="http://schemas.microsoft.com/office/drawing/2014/main" id="{1B39655F-F52E-4A42-B290-FD66F59B6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584" y="866138"/>
            <a:ext cx="4427984" cy="474630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b="1" dirty="0">
                <a:latin typeface="Calibri" panose="020F0502020204030204" pitchFamily="34" charset="0"/>
              </a:rPr>
              <a:t>Gráfico No. 2 – Tipo de </a:t>
            </a:r>
            <a:r>
              <a:rPr lang="pt-BR" altLang="pt-BR" sz="1600" b="1" dirty="0" err="1">
                <a:latin typeface="Calibri" panose="020F0502020204030204" pitchFamily="34" charset="0"/>
              </a:rPr>
              <a:t>equipamiento</a:t>
            </a:r>
            <a:endParaRPr lang="pt-BR" altLang="pt-BR" sz="1600" b="1" dirty="0">
              <a:latin typeface="Calibri" panose="020F0502020204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311733-82DC-4EF0-9C6C-4F1351929BE3}"/>
              </a:ext>
            </a:extLst>
          </p:cNvPr>
          <p:cNvSpPr/>
          <p:nvPr/>
        </p:nvSpPr>
        <p:spPr>
          <a:xfrm>
            <a:off x="0" y="3993546"/>
            <a:ext cx="48600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altLang="pt-BR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Refuerzo</a:t>
            </a:r>
            <a:r>
              <a:rPr lang="pt-BR" altLang="pt-BR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altLang="pt-BR" sz="16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del</a:t>
            </a:r>
            <a:r>
              <a:rPr lang="pt-BR" altLang="pt-BR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área central</a:t>
            </a:r>
          </a:p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altLang="pt-B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Estaciones desarticuladas de </a:t>
            </a:r>
            <a:r>
              <a:rPr lang="pt-BR" altLang="pt-BR" sz="16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los</a:t>
            </a:r>
            <a:r>
              <a:rPr lang="pt-BR" altLang="pt-B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16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tejidos</a:t>
            </a:r>
            <a:r>
              <a:rPr lang="pt-BR" altLang="pt-B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16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residenciales</a:t>
            </a:r>
            <a:endParaRPr lang="pt-BR" altLang="pt-BR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altLang="pt-BR" sz="1600" b="1" dirty="0" err="1">
                <a:solidFill>
                  <a:srgbClr val="00B050"/>
                </a:solidFill>
                <a:latin typeface="Calibri" panose="020F0502020204030204" pitchFamily="34" charset="0"/>
              </a:rPr>
              <a:t>Fuerte</a:t>
            </a:r>
            <a:r>
              <a:rPr lang="pt-BR" altLang="pt-BR" sz="1600" b="1" dirty="0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1600" b="1" dirty="0" err="1">
                <a:solidFill>
                  <a:srgbClr val="00B050"/>
                </a:solidFill>
                <a:latin typeface="Calibri" panose="020F0502020204030204" pitchFamily="34" charset="0"/>
              </a:rPr>
              <a:t>articulación</a:t>
            </a:r>
            <a:r>
              <a:rPr lang="pt-BR" altLang="pt-BR" sz="1600" b="1" dirty="0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1600" b="1" dirty="0" err="1">
                <a:solidFill>
                  <a:srgbClr val="00B050"/>
                </a:solidFill>
                <a:latin typeface="Calibri" panose="020F0502020204030204" pitchFamily="34" charset="0"/>
              </a:rPr>
              <a:t>con</a:t>
            </a:r>
            <a:r>
              <a:rPr lang="pt-BR" altLang="pt-BR" sz="1600" b="1" dirty="0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1600" b="1" dirty="0" err="1">
                <a:solidFill>
                  <a:srgbClr val="00B050"/>
                </a:solidFill>
                <a:latin typeface="Calibri" panose="020F0502020204030204" pitchFamily="34" charset="0"/>
              </a:rPr>
              <a:t>equipamientos</a:t>
            </a:r>
            <a:r>
              <a:rPr lang="pt-BR" altLang="pt-BR" sz="1600" b="1" dirty="0">
                <a:solidFill>
                  <a:srgbClr val="00B050"/>
                </a:solidFill>
                <a:latin typeface="Calibri" panose="020F0502020204030204" pitchFamily="34" charset="0"/>
              </a:rPr>
              <a:t> privados y religiosos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6B03129-4B36-4ADB-B248-8A2ED5946031}"/>
              </a:ext>
            </a:extLst>
          </p:cNvPr>
          <p:cNvSpPr/>
          <p:nvPr/>
        </p:nvSpPr>
        <p:spPr>
          <a:xfrm>
            <a:off x="0" y="5314753"/>
            <a:ext cx="50760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altLang="pt-BR" b="1" dirty="0" err="1">
                <a:solidFill>
                  <a:srgbClr val="FF0000"/>
                </a:solidFill>
                <a:latin typeface="Calibri" panose="020F0502020204030204" pitchFamily="34" charset="0"/>
              </a:rPr>
              <a:t>equipamientos</a:t>
            </a:r>
            <a:r>
              <a:rPr lang="pt-BR" altLang="pt-BR" b="1" dirty="0">
                <a:solidFill>
                  <a:srgbClr val="FF0000"/>
                </a:solidFill>
                <a:latin typeface="Calibri" panose="020F0502020204030204" pitchFamily="34" charset="0"/>
              </a:rPr>
              <a:t> públicos más integrados: educativos  </a:t>
            </a:r>
          </a:p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altLang="pt-BR" sz="18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plaza</a:t>
            </a:r>
            <a:r>
              <a:rPr lang="pt-BR" altLang="pt-BR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y parques </a:t>
            </a:r>
            <a:r>
              <a:rPr lang="pt-BR" altLang="pt-BR" sz="18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fuera</a:t>
            </a:r>
            <a:r>
              <a:rPr lang="pt-BR" altLang="pt-BR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de </a:t>
            </a:r>
            <a:r>
              <a:rPr lang="pt-BR" altLang="pt-BR" sz="18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las</a:t>
            </a:r>
            <a:r>
              <a:rPr lang="pt-BR" altLang="pt-BR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áreas de </a:t>
            </a:r>
            <a:r>
              <a:rPr lang="pt-BR" altLang="pt-BR" sz="18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caminabilidad</a:t>
            </a:r>
            <a:r>
              <a:rPr lang="pt-BR" altLang="pt-BR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de </a:t>
            </a:r>
            <a:r>
              <a:rPr lang="pt-BR" altLang="pt-BR" sz="18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las</a:t>
            </a:r>
            <a:r>
              <a:rPr lang="pt-BR" altLang="pt-BR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estaciones</a:t>
            </a:r>
          </a:p>
          <a:p>
            <a:pPr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</a:pPr>
            <a:endParaRPr lang="pt-BR" altLang="pt-BR" sz="18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F09668F8-17A9-4DC3-A5D3-055B2D8E25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373093"/>
              </p:ext>
            </p:extLst>
          </p:nvPr>
        </p:nvGraphicFramePr>
        <p:xfrm>
          <a:off x="5544616" y="4509120"/>
          <a:ext cx="3491880" cy="231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Text Box 4">
            <a:extLst>
              <a:ext uri="{FF2B5EF4-FFF2-40B4-BE49-F238E27FC236}">
                <a16:creationId xmlns:a16="http://schemas.microsoft.com/office/drawing/2014/main" id="{A272F559-C890-4917-B2FA-4033EA101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527" y="4030422"/>
            <a:ext cx="4860032" cy="474630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400" b="1" dirty="0">
                <a:latin typeface="Calibri" panose="020F0502020204030204" pitchFamily="34" charset="0"/>
              </a:rPr>
              <a:t>Gráfico No. 3 – </a:t>
            </a:r>
            <a:r>
              <a:rPr lang="pt-BR" altLang="pt-BR" sz="1400" b="1" dirty="0" err="1">
                <a:latin typeface="Calibri" panose="020F0502020204030204" pitchFamily="34" charset="0"/>
              </a:rPr>
              <a:t>Naturaleza</a:t>
            </a:r>
            <a:r>
              <a:rPr lang="pt-BR" altLang="pt-BR" sz="1400" b="1" dirty="0">
                <a:latin typeface="Calibri" panose="020F0502020204030204" pitchFamily="34" charset="0"/>
              </a:rPr>
              <a:t> </a:t>
            </a:r>
            <a:r>
              <a:rPr lang="pt-BR" altLang="pt-BR" sz="1400" b="1" dirty="0" err="1">
                <a:latin typeface="Calibri" panose="020F0502020204030204" pitchFamily="34" charset="0"/>
              </a:rPr>
              <a:t>del</a:t>
            </a:r>
            <a:r>
              <a:rPr lang="pt-BR" altLang="pt-BR" sz="1400" b="1" dirty="0">
                <a:latin typeface="Calibri" panose="020F0502020204030204" pitchFamily="34" charset="0"/>
              </a:rPr>
              <a:t> </a:t>
            </a:r>
            <a:r>
              <a:rPr lang="pt-BR" altLang="pt-BR" sz="1400" b="1" dirty="0" err="1">
                <a:latin typeface="Calibri" panose="020F0502020204030204" pitchFamily="34" charset="0"/>
              </a:rPr>
              <a:t>equipamiento</a:t>
            </a:r>
            <a:endParaRPr lang="pt-BR" altLang="pt-BR" sz="14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C152E5-2BA2-42CF-8D21-9F21B8809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BR" altLang="pt-BR" sz="2800" b="1" dirty="0">
                <a:solidFill>
                  <a:srgbClr val="FFFFFF"/>
                </a:solidFill>
                <a:latin typeface="Cambria" panose="02040503050406030204" pitchFamily="18" charset="0"/>
              </a:rPr>
              <a:t>Resultados:  </a:t>
            </a:r>
            <a:r>
              <a:rPr lang="pt-BR" altLang="pt-BR" sz="2800" b="1" dirty="0" err="1">
                <a:solidFill>
                  <a:srgbClr val="FFFFFF"/>
                </a:solidFill>
                <a:latin typeface="Cambria" panose="02040503050406030204" pitchFamily="18" charset="0"/>
              </a:rPr>
              <a:t>Tipología</a:t>
            </a:r>
            <a:r>
              <a:rPr lang="pt-BR" altLang="pt-BR" sz="2800" b="1" dirty="0">
                <a:solidFill>
                  <a:srgbClr val="FFFFFF"/>
                </a:solidFill>
                <a:latin typeface="Cambria" panose="02040503050406030204" pitchFamily="18" charset="0"/>
              </a:rPr>
              <a:t> de </a:t>
            </a:r>
            <a:r>
              <a:rPr lang="pt-BR" altLang="pt-BR" sz="2800" b="1" dirty="0" err="1">
                <a:solidFill>
                  <a:srgbClr val="FFFFFF"/>
                </a:solidFill>
                <a:latin typeface="Cambria" panose="02040503050406030204" pitchFamily="18" charset="0"/>
              </a:rPr>
              <a:t>los</a:t>
            </a:r>
            <a:r>
              <a:rPr lang="pt-BR" altLang="pt-BR" sz="2800" b="1" dirty="0">
                <a:solidFill>
                  <a:srgbClr val="FFFFFF"/>
                </a:solidFill>
                <a:latin typeface="Cambria" panose="02040503050406030204" pitchFamily="18" charset="0"/>
              </a:rPr>
              <a:t> </a:t>
            </a:r>
            <a:r>
              <a:rPr lang="pt-BR" altLang="pt-BR" sz="2800" b="1" dirty="0" err="1">
                <a:solidFill>
                  <a:srgbClr val="FFFFFF"/>
                </a:solidFill>
                <a:latin typeface="Cambria" panose="02040503050406030204" pitchFamily="18" charset="0"/>
              </a:rPr>
              <a:t>equipamientos</a:t>
            </a:r>
            <a:endParaRPr lang="pt-BR" altLang="pt-BR" sz="2800" b="1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7C19E75E-B90E-49FC-B6FC-70B7C46BD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6138"/>
            <a:ext cx="4860032" cy="474630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b="1" dirty="0">
                <a:latin typeface="Calibri" panose="020F0502020204030204" pitchFamily="34" charset="0"/>
              </a:rPr>
              <a:t>Gráfico No. 4 – Diferencia entre distancia lineal y distancia recorrida </a:t>
            </a:r>
            <a:r>
              <a:rPr lang="pt-BR" altLang="pt-BR" sz="1600" b="1" dirty="0" err="1">
                <a:latin typeface="Calibri" panose="020F0502020204030204" pitchFamily="34" charset="0"/>
              </a:rPr>
              <a:t>en</a:t>
            </a:r>
            <a:r>
              <a:rPr lang="pt-BR" altLang="pt-BR" sz="1600" b="1" dirty="0">
                <a:latin typeface="Calibri" panose="020F0502020204030204" pitchFamily="34" charset="0"/>
              </a:rPr>
              <a:t> metros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B90186-9A48-448A-B125-DDF652FDD87F}"/>
              </a:ext>
            </a:extLst>
          </p:cNvPr>
          <p:cNvSpPr/>
          <p:nvPr/>
        </p:nvSpPr>
        <p:spPr>
          <a:xfrm>
            <a:off x="383213" y="4253498"/>
            <a:ext cx="1080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indent="0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N=154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6B03129-4B36-4ADB-B248-8A2ED5946031}"/>
              </a:ext>
            </a:extLst>
          </p:cNvPr>
          <p:cNvSpPr/>
          <p:nvPr/>
        </p:nvSpPr>
        <p:spPr>
          <a:xfrm>
            <a:off x="4860032" y="1870502"/>
            <a:ext cx="430695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equipamientos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localizados a grandes distancias a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pié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, especialmente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en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estaciones de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mayor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escala</a:t>
            </a:r>
          </a:p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endParaRPr lang="pt-BR" altLang="pt-BR" sz="18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790D44A3-DD52-421E-B63F-40C6C229D8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963403"/>
              </p:ext>
            </p:extLst>
          </p:nvPr>
        </p:nvGraphicFramePr>
        <p:xfrm>
          <a:off x="383213" y="154886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D5F314B8-23DC-47EB-8E0A-2D5D6CD5E7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357447"/>
              </p:ext>
            </p:extLst>
          </p:nvPr>
        </p:nvGraphicFramePr>
        <p:xfrm>
          <a:off x="3779912" y="3933056"/>
          <a:ext cx="5184576" cy="2924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 Box 4">
            <a:extLst>
              <a:ext uri="{FF2B5EF4-FFF2-40B4-BE49-F238E27FC236}">
                <a16:creationId xmlns:a16="http://schemas.microsoft.com/office/drawing/2014/main" id="{B866806E-62C9-4E74-8446-C8CB640C0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685" y="3534548"/>
            <a:ext cx="5030062" cy="474630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b="1" dirty="0">
                <a:latin typeface="Calibri" panose="020F0502020204030204" pitchFamily="34" charset="0"/>
              </a:rPr>
              <a:t>Gráfico No. 5 – Diferença entre </a:t>
            </a:r>
            <a:r>
              <a:rPr lang="pt-BR" altLang="pt-BR" sz="1600" b="1" dirty="0" err="1">
                <a:latin typeface="Calibri" panose="020F0502020204030204" pitchFamily="34" charset="0"/>
              </a:rPr>
              <a:t>movimiento</a:t>
            </a:r>
            <a:r>
              <a:rPr lang="pt-BR" altLang="pt-BR" sz="1600" b="1" dirty="0">
                <a:latin typeface="Calibri" panose="020F0502020204030204" pitchFamily="34" charset="0"/>
              </a:rPr>
              <a:t> y distancia percorrida </a:t>
            </a:r>
            <a:r>
              <a:rPr lang="pt-BR" altLang="pt-BR" sz="1600" b="1" dirty="0" err="1">
                <a:latin typeface="Calibri" panose="020F0502020204030204" pitchFamily="34" charset="0"/>
              </a:rPr>
              <a:t>en</a:t>
            </a:r>
            <a:r>
              <a:rPr lang="pt-BR" altLang="pt-BR" sz="1600" b="1" dirty="0">
                <a:latin typeface="Calibri" panose="020F0502020204030204" pitchFamily="34" charset="0"/>
              </a:rPr>
              <a:t> metros por tipo de </a:t>
            </a:r>
            <a:r>
              <a:rPr lang="pt-BR" altLang="pt-BR" sz="1600" b="1" dirty="0" err="1">
                <a:latin typeface="Calibri" panose="020F0502020204030204" pitchFamily="34" charset="0"/>
              </a:rPr>
              <a:t>equipamiento</a:t>
            </a:r>
            <a:endParaRPr lang="pt-BR" altLang="pt-BR" sz="1600" b="1" dirty="0">
              <a:latin typeface="Calibri" panose="020F0502020204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7B4407B-68AB-48F5-AFB2-E7712F558C73}"/>
              </a:ext>
            </a:extLst>
          </p:cNvPr>
          <p:cNvSpPr/>
          <p:nvPr/>
        </p:nvSpPr>
        <p:spPr>
          <a:xfrm>
            <a:off x="-71916" y="4837149"/>
            <a:ext cx="430695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Mayores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diferencias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en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parques, estaciones de metro y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equipamientos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de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salud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Menores distancias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en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gimnasios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al aire libre,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correos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plaza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y </a:t>
            </a:r>
            <a:r>
              <a:rPr lang="pt-BR" altLang="pt-BR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iglesias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evangélicas</a:t>
            </a:r>
          </a:p>
          <a:p>
            <a:pPr marL="285750" indent="-285750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Wingdings" panose="05000000000000000000" pitchFamily="2" charset="2"/>
              <a:buChar char="Ø"/>
            </a:pPr>
            <a:endParaRPr lang="pt-BR" altLang="pt-BR" sz="18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52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>
            <a:extLst>
              <a:ext uri="{FF2B5EF4-FFF2-40B4-BE49-F238E27FC236}">
                <a16:creationId xmlns:a16="http://schemas.microsoft.com/office/drawing/2014/main" id="{C85FA7B5-C74C-48C3-94BB-E3C0FCF53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pt-BR" altLang="pt-BR" sz="4400" dirty="0">
                <a:solidFill>
                  <a:srgbClr val="FFFFFF"/>
                </a:solidFill>
                <a:latin typeface="Cambria" panose="02040503050406030204" pitchFamily="18" charset="0"/>
              </a:rPr>
              <a:t>Resultados: arreglos </a:t>
            </a:r>
            <a:r>
              <a:rPr lang="pt-BR" altLang="pt-BR" sz="4400" dirty="0" err="1">
                <a:solidFill>
                  <a:srgbClr val="FFFFFF"/>
                </a:solidFill>
                <a:latin typeface="Cambria" panose="02040503050406030204" pitchFamily="18" charset="0"/>
              </a:rPr>
              <a:t>espaciales</a:t>
            </a:r>
            <a:endParaRPr lang="pt-BR" altLang="pt-BR" sz="4400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953EB53-D7C3-4456-B04A-F8E136FF2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7C4FD21F-BFC2-442B-ACD0-6C93A9935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019" y="946054"/>
            <a:ext cx="2373559" cy="358542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dirty="0">
                <a:latin typeface="Calibri" panose="020F0502020204030204" pitchFamily="34" charset="0"/>
              </a:rPr>
              <a:t>Continuas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B3782178-D0B8-47A5-9FC6-F70D82504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99458"/>
            <a:ext cx="2373559" cy="358542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>
                <a:latin typeface="Calibri" panose="020F0502020204030204" pitchFamily="34" charset="0"/>
              </a:rPr>
              <a:t>São </a:t>
            </a:r>
            <a:r>
              <a:rPr lang="pt-BR" altLang="pt-BR" sz="1600" dirty="0">
                <a:latin typeface="Calibri" panose="020F0502020204030204" pitchFamily="34" charset="0"/>
              </a:rPr>
              <a:t>Gabriel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42719688-BD4A-4A17-A93F-599FA1F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5441" y="4348400"/>
            <a:ext cx="2373559" cy="358542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dirty="0">
                <a:latin typeface="Calibri" panose="020F0502020204030204" pitchFamily="34" charset="0"/>
              </a:rPr>
              <a:t>Segregadas</a:t>
            </a:r>
          </a:p>
        </p:txBody>
      </p:sp>
      <p:pic>
        <p:nvPicPr>
          <p:cNvPr id="7" name="Imagem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DC96E78-556F-4E62-A6D0-A10F656484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361"/>
            <a:ext cx="2590799" cy="1831895"/>
          </a:xfrm>
          <a:prstGeom prst="rect">
            <a:avLst/>
          </a:prstGeom>
        </p:spPr>
      </p:pic>
      <p:sp>
        <p:nvSpPr>
          <p:cNvPr id="17" name="Text Box 4">
            <a:extLst>
              <a:ext uri="{FF2B5EF4-FFF2-40B4-BE49-F238E27FC236}">
                <a16:creationId xmlns:a16="http://schemas.microsoft.com/office/drawing/2014/main" id="{0997BCE9-9B8F-4AEA-BF25-AD4CF4589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3277646"/>
            <a:ext cx="2373559" cy="358542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dirty="0">
                <a:latin typeface="Calibri" panose="020F0502020204030204" pitchFamily="34" charset="0"/>
              </a:rPr>
              <a:t>Rio de Janeiro</a:t>
            </a:r>
          </a:p>
        </p:txBody>
      </p:sp>
      <p:pic>
        <p:nvPicPr>
          <p:cNvPr id="9" name="Imagem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C82291DE-660E-4352-AFFD-6EF80B4F79F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20036"/>
            <a:ext cx="2195736" cy="1552555"/>
          </a:xfrm>
          <a:prstGeom prst="rect">
            <a:avLst/>
          </a:prstGeom>
        </p:spPr>
      </p:pic>
      <p:pic>
        <p:nvPicPr>
          <p:cNvPr id="11" name="Imagem 10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B09DE88-9C83-4730-9B99-2EDF25E6802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372588"/>
            <a:ext cx="2463268" cy="1741721"/>
          </a:xfrm>
          <a:prstGeom prst="rect">
            <a:avLst/>
          </a:prstGeom>
        </p:spPr>
      </p:pic>
      <p:sp>
        <p:nvSpPr>
          <p:cNvPr id="22" name="Text Box 4">
            <a:extLst>
              <a:ext uri="{FF2B5EF4-FFF2-40B4-BE49-F238E27FC236}">
                <a16:creationId xmlns:a16="http://schemas.microsoft.com/office/drawing/2014/main" id="{12ED2EE5-6890-4C3D-B54A-193E2F71C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799" y="3280897"/>
            <a:ext cx="2373559" cy="358542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dirty="0">
                <a:latin typeface="Calibri" panose="020F0502020204030204" pitchFamily="34" charset="0"/>
              </a:rPr>
              <a:t>UFMG</a:t>
            </a:r>
          </a:p>
        </p:txBody>
      </p:sp>
      <p:pic>
        <p:nvPicPr>
          <p:cNvPr id="16" name="Imagem 15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692449F7-4BBA-4A50-B4C0-65405E6E175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66" y="4933908"/>
            <a:ext cx="2143932" cy="1515925"/>
          </a:xfrm>
          <a:prstGeom prst="rect">
            <a:avLst/>
          </a:prstGeom>
        </p:spPr>
      </p:pic>
      <p:sp>
        <p:nvSpPr>
          <p:cNvPr id="29" name="Text Box 4">
            <a:extLst>
              <a:ext uri="{FF2B5EF4-FFF2-40B4-BE49-F238E27FC236}">
                <a16:creationId xmlns:a16="http://schemas.microsoft.com/office/drawing/2014/main" id="{EA08988C-349B-433D-9F88-71BA25A03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558" y="6545223"/>
            <a:ext cx="2373559" cy="358542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dirty="0">
                <a:latin typeface="Calibri" panose="020F0502020204030204" pitchFamily="34" charset="0"/>
              </a:rPr>
              <a:t>Vilarinho</a:t>
            </a:r>
          </a:p>
        </p:txBody>
      </p:sp>
      <p:pic>
        <p:nvPicPr>
          <p:cNvPr id="24" name="Imagem 23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018B1BE-800B-4C31-88B8-29C40F8ECEC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21" y="4951773"/>
            <a:ext cx="2195736" cy="1552555"/>
          </a:xfrm>
          <a:prstGeom prst="rect">
            <a:avLst/>
          </a:prstGeom>
        </p:spPr>
      </p:pic>
      <p:sp>
        <p:nvSpPr>
          <p:cNvPr id="32" name="Text Box 4">
            <a:extLst>
              <a:ext uri="{FF2B5EF4-FFF2-40B4-BE49-F238E27FC236}">
                <a16:creationId xmlns:a16="http://schemas.microsoft.com/office/drawing/2014/main" id="{01DB70D0-983B-41FB-AD7B-565BD6EC8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309" y="6545223"/>
            <a:ext cx="2373559" cy="358542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dirty="0">
                <a:latin typeface="Calibri" panose="020F0502020204030204" pitchFamily="34" charset="0"/>
              </a:rPr>
              <a:t>Pampulha</a:t>
            </a:r>
          </a:p>
        </p:txBody>
      </p:sp>
      <p:pic>
        <p:nvPicPr>
          <p:cNvPr id="26" name="Imagem 25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5396E33-EFCF-4CB4-8577-49B57BD915D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00" y="4951773"/>
            <a:ext cx="2118666" cy="1498060"/>
          </a:xfrm>
          <a:prstGeom prst="rect">
            <a:avLst/>
          </a:prstGeom>
        </p:spPr>
      </p:pic>
      <p:sp>
        <p:nvSpPr>
          <p:cNvPr id="35" name="Text Box 4">
            <a:extLst>
              <a:ext uri="{FF2B5EF4-FFF2-40B4-BE49-F238E27FC236}">
                <a16:creationId xmlns:a16="http://schemas.microsoft.com/office/drawing/2014/main" id="{1CD381B5-FAB8-4DFF-8B1F-0D0BA36BA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380" y="6586118"/>
            <a:ext cx="2373559" cy="358542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1588" indent="0"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</a:pPr>
            <a:r>
              <a:rPr lang="pt-BR" altLang="pt-BR" sz="1600" dirty="0">
                <a:latin typeface="Calibri" panose="020F0502020204030204" pitchFamily="34" charset="0"/>
              </a:rPr>
              <a:t>Ouro Minas</a:t>
            </a:r>
          </a:p>
        </p:txBody>
      </p:sp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6B9A934B-E569-421E-B2E3-E14FF4C15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983721"/>
              </p:ext>
            </p:extLst>
          </p:nvPr>
        </p:nvGraphicFramePr>
        <p:xfrm>
          <a:off x="5171286" y="1568854"/>
          <a:ext cx="3722337" cy="1445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0176">
                  <a:extLst>
                    <a:ext uri="{9D8B030D-6E8A-4147-A177-3AD203B41FA5}">
                      <a16:colId xmlns:a16="http://schemas.microsoft.com/office/drawing/2014/main" val="3785685308"/>
                    </a:ext>
                  </a:extLst>
                </a:gridCol>
                <a:gridCol w="368880">
                  <a:extLst>
                    <a:ext uri="{9D8B030D-6E8A-4147-A177-3AD203B41FA5}">
                      <a16:colId xmlns:a16="http://schemas.microsoft.com/office/drawing/2014/main" val="2400626246"/>
                    </a:ext>
                  </a:extLst>
                </a:gridCol>
                <a:gridCol w="368880">
                  <a:extLst>
                    <a:ext uri="{9D8B030D-6E8A-4147-A177-3AD203B41FA5}">
                      <a16:colId xmlns:a16="http://schemas.microsoft.com/office/drawing/2014/main" val="1961570046"/>
                    </a:ext>
                  </a:extLst>
                </a:gridCol>
                <a:gridCol w="368880">
                  <a:extLst>
                    <a:ext uri="{9D8B030D-6E8A-4147-A177-3AD203B41FA5}">
                      <a16:colId xmlns:a16="http://schemas.microsoft.com/office/drawing/2014/main" val="2207793581"/>
                    </a:ext>
                  </a:extLst>
                </a:gridCol>
                <a:gridCol w="368880">
                  <a:extLst>
                    <a:ext uri="{9D8B030D-6E8A-4147-A177-3AD203B41FA5}">
                      <a16:colId xmlns:a16="http://schemas.microsoft.com/office/drawing/2014/main" val="1222249726"/>
                    </a:ext>
                  </a:extLst>
                </a:gridCol>
                <a:gridCol w="368880">
                  <a:extLst>
                    <a:ext uri="{9D8B030D-6E8A-4147-A177-3AD203B41FA5}">
                      <a16:colId xmlns:a16="http://schemas.microsoft.com/office/drawing/2014/main" val="1449045296"/>
                    </a:ext>
                  </a:extLst>
                </a:gridCol>
                <a:gridCol w="737761">
                  <a:extLst>
                    <a:ext uri="{9D8B030D-6E8A-4147-A177-3AD203B41FA5}">
                      <a16:colId xmlns:a16="http://schemas.microsoft.com/office/drawing/2014/main" val="2375890687"/>
                    </a:ext>
                  </a:extLst>
                </a:gridCol>
              </a:tblGrid>
              <a:tr h="15711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effectLst/>
                        </a:rPr>
                        <a:t>Estación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Tipo y Número de centralidades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effectLst/>
                        </a:rPr>
                        <a:t>Nivel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9287656"/>
                  </a:ext>
                </a:extLst>
              </a:tr>
              <a:tr h="15711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effectLst/>
                        </a:rPr>
                        <a:t>centralidad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255084"/>
                  </a:ext>
                </a:extLst>
              </a:tr>
              <a:tr h="20536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Vilarinho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2751246"/>
                  </a:ext>
                </a:extLst>
              </a:tr>
              <a:tr h="157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Ouro Minas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0366837"/>
                  </a:ext>
                </a:extLst>
              </a:tr>
              <a:tr h="157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Pampulha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9036299"/>
                  </a:ext>
                </a:extLst>
              </a:tr>
              <a:tr h="157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Rio de Janeiro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4761564"/>
                  </a:ext>
                </a:extLst>
              </a:tr>
              <a:tr h="157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São </a:t>
                      </a:r>
                      <a:r>
                        <a:rPr lang="pt-BR" sz="1100" u="none" strike="noStrike" dirty="0">
                          <a:effectLst/>
                        </a:rPr>
                        <a:t>Gabriel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4488470"/>
                  </a:ext>
                </a:extLst>
              </a:tr>
              <a:tr h="157117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UFMG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404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260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EA236FC4-204C-47BA-B46C-CCF2B220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5" t="1181"/>
          <a:stretch>
            <a:fillRect/>
          </a:stretch>
        </p:blipFill>
        <p:spPr bwMode="auto">
          <a:xfrm>
            <a:off x="3170238" y="836613"/>
            <a:ext cx="5973762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4855" t="118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Line 2">
            <a:extLst>
              <a:ext uri="{FF2B5EF4-FFF2-40B4-BE49-F238E27FC236}">
                <a16:creationId xmlns:a16="http://schemas.microsoft.com/office/drawing/2014/main" id="{A64043B1-B312-4B67-AA15-CFBC8E485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0238" y="836613"/>
            <a:ext cx="1587" cy="6021387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EACA8CDE-6B8B-4195-AEF4-3999B8770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D6EBC62C-6BFF-462F-A51D-560B3324D553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13</a:t>
            </a:fld>
            <a:endParaRPr lang="pt-BR" altLang="pt-BR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48996BE2-201E-4CB1-B143-9ABCF2FF0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898525"/>
            <a:ext cx="4882162" cy="2959349"/>
          </a:xfrm>
          <a:prstGeom prst="rect">
            <a:avLst/>
          </a:prstGeom>
          <a:solidFill>
            <a:srgbClr val="EBEA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20000"/>
              </a:lnSpc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pt-BR" altLang="pt-BR" sz="2200" dirty="0">
                <a:latin typeface="Calibri" panose="020F0502020204030204" pitchFamily="34" charset="0"/>
              </a:rPr>
              <a:t>O BRT es parte de um modelo de </a:t>
            </a:r>
            <a:r>
              <a:rPr lang="pt-BR" altLang="pt-BR" sz="2200" dirty="0" err="1">
                <a:latin typeface="Calibri" panose="020F0502020204030204" pitchFamily="34" charset="0"/>
              </a:rPr>
              <a:t>planeación</a:t>
            </a:r>
            <a:r>
              <a:rPr lang="pt-BR" altLang="pt-BR" sz="2200" dirty="0">
                <a:latin typeface="Calibri" panose="020F0502020204030204" pitchFamily="34" charset="0"/>
              </a:rPr>
              <a:t> urbana renovador, que busca incluir </a:t>
            </a:r>
            <a:r>
              <a:rPr lang="pt-BR" altLang="pt-BR" sz="2200" dirty="0" err="1">
                <a:latin typeface="Calibri" panose="020F0502020204030204" pitchFamily="34" charset="0"/>
              </a:rPr>
              <a:t>la</a:t>
            </a:r>
            <a:r>
              <a:rPr lang="pt-BR" altLang="pt-BR" sz="2200" dirty="0">
                <a:latin typeface="Calibri" panose="020F0502020204030204" pitchFamily="34" charset="0"/>
              </a:rPr>
              <a:t> demanda de </a:t>
            </a:r>
            <a:r>
              <a:rPr lang="pt-BR" altLang="pt-BR" sz="2200" dirty="0" err="1">
                <a:latin typeface="Calibri" panose="020F0502020204030204" pitchFamily="34" charset="0"/>
              </a:rPr>
              <a:t>usuarios</a:t>
            </a:r>
            <a:r>
              <a:rPr lang="pt-BR" altLang="pt-BR" sz="2200" dirty="0">
                <a:latin typeface="Calibri" panose="020F0502020204030204" pitchFamily="34" charset="0"/>
              </a:rPr>
              <a:t> y </a:t>
            </a:r>
            <a:r>
              <a:rPr lang="pt-BR" altLang="pt-BR" sz="2200" dirty="0" err="1">
                <a:latin typeface="Calibri" panose="020F0502020204030204" pitchFamily="34" charset="0"/>
              </a:rPr>
              <a:t>la</a:t>
            </a:r>
            <a:r>
              <a:rPr lang="pt-BR" altLang="pt-BR" sz="2200" dirty="0">
                <a:latin typeface="Calibri" panose="020F0502020204030204" pitchFamily="34" charset="0"/>
              </a:rPr>
              <a:t> </a:t>
            </a:r>
            <a:r>
              <a:rPr lang="pt-BR" altLang="pt-BR" sz="2200" dirty="0" err="1">
                <a:latin typeface="Calibri" panose="020F0502020204030204" pitchFamily="34" charset="0"/>
              </a:rPr>
              <a:t>creación</a:t>
            </a:r>
            <a:r>
              <a:rPr lang="pt-BR" altLang="pt-BR" sz="2200" dirty="0">
                <a:latin typeface="Calibri" panose="020F0502020204030204" pitchFamily="34" charset="0"/>
              </a:rPr>
              <a:t> de </a:t>
            </a:r>
            <a:r>
              <a:rPr lang="pt-BR" altLang="pt-BR" sz="2200" dirty="0" err="1">
                <a:latin typeface="Calibri" panose="020F0502020204030204" pitchFamily="34" charset="0"/>
              </a:rPr>
              <a:t>espacios</a:t>
            </a:r>
            <a:r>
              <a:rPr lang="pt-BR" altLang="pt-BR" sz="2200" dirty="0">
                <a:latin typeface="Calibri" panose="020F0502020204030204" pitchFamily="34" charset="0"/>
              </a:rPr>
              <a:t> públicos.</a:t>
            </a:r>
          </a:p>
          <a:p>
            <a:pPr algn="ctr" hangingPunct="1">
              <a:lnSpc>
                <a:spcPct val="120000"/>
              </a:lnSpc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pt-BR" altLang="pt-BR" sz="2200" dirty="0">
                <a:latin typeface="Calibri" panose="020F0502020204030204" pitchFamily="34" charset="0"/>
              </a:rPr>
              <a:t>Convergência entre conceitos de </a:t>
            </a:r>
            <a:r>
              <a:rPr lang="pt-BR" altLang="pt-BR" sz="2200" dirty="0" err="1">
                <a:latin typeface="Calibri" panose="020F0502020204030204" pitchFamily="34" charset="0"/>
              </a:rPr>
              <a:t>movilidad</a:t>
            </a:r>
            <a:r>
              <a:rPr lang="pt-BR" altLang="pt-BR" sz="2200" dirty="0">
                <a:latin typeface="Calibri" panose="020F0502020204030204" pitchFamily="34" charset="0"/>
              </a:rPr>
              <a:t> y </a:t>
            </a:r>
            <a:r>
              <a:rPr lang="pt-BR" altLang="pt-BR" sz="2200" dirty="0" err="1">
                <a:latin typeface="Calibri" panose="020F0502020204030204" pitchFamily="34" charset="0"/>
              </a:rPr>
              <a:t>espacio</a:t>
            </a:r>
            <a:r>
              <a:rPr lang="pt-BR" altLang="pt-BR" sz="2200" dirty="0">
                <a:latin typeface="Calibri" panose="020F0502020204030204" pitchFamily="34" charset="0"/>
              </a:rPr>
              <a:t> público</a:t>
            </a:r>
          </a:p>
          <a:p>
            <a:pPr algn="ctr" hangingPunct="1">
              <a:lnSpc>
                <a:spcPct val="120000"/>
              </a:lnSpc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pt-BR" altLang="pt-BR" sz="2200" dirty="0" err="1">
                <a:latin typeface="Calibri" panose="020F0502020204030204" pitchFamily="34" charset="0"/>
              </a:rPr>
              <a:t>Sin</a:t>
            </a:r>
            <a:r>
              <a:rPr lang="pt-BR" altLang="pt-BR" sz="2200" dirty="0">
                <a:latin typeface="Calibri" panose="020F0502020204030204" pitchFamily="34" charset="0"/>
              </a:rPr>
              <a:t> embargo,  observamos diferencias sobre </a:t>
            </a:r>
            <a:r>
              <a:rPr lang="pt-BR" altLang="pt-BR" sz="2200" dirty="0" err="1">
                <a:latin typeface="Calibri" panose="020F0502020204030204" pitchFamily="34" charset="0"/>
              </a:rPr>
              <a:t>el</a:t>
            </a:r>
            <a:r>
              <a:rPr lang="pt-BR" altLang="pt-BR" sz="2200" dirty="0">
                <a:latin typeface="Calibri" panose="020F0502020204030204" pitchFamily="34" charset="0"/>
              </a:rPr>
              <a:t> papel estruturante y funcional de </a:t>
            </a:r>
            <a:r>
              <a:rPr lang="pt-BR" altLang="pt-BR" sz="2200" dirty="0" err="1">
                <a:latin typeface="Calibri" panose="020F0502020204030204" pitchFamily="34" charset="0"/>
              </a:rPr>
              <a:t>estos</a:t>
            </a:r>
            <a:r>
              <a:rPr lang="pt-BR" altLang="pt-BR" sz="2200" dirty="0">
                <a:latin typeface="Calibri" panose="020F0502020204030204" pitchFamily="34" charset="0"/>
              </a:rPr>
              <a:t> </a:t>
            </a:r>
            <a:r>
              <a:rPr lang="pt-BR" altLang="pt-BR" sz="2200" dirty="0" err="1">
                <a:latin typeface="Calibri" panose="020F0502020204030204" pitchFamily="34" charset="0"/>
              </a:rPr>
              <a:t>espacios</a:t>
            </a:r>
            <a:endParaRPr lang="pt-BR" altLang="pt-BR" sz="2200" dirty="0">
              <a:latin typeface="Calibri" panose="020F0502020204030204" pitchFamily="34" charset="0"/>
            </a:endParaRPr>
          </a:p>
          <a:p>
            <a:pPr algn="ctr" hangingPunct="1">
              <a:lnSpc>
                <a:spcPct val="120000"/>
              </a:lnSpc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pt-BR" altLang="pt-BR" sz="2200" dirty="0">
                <a:latin typeface="Calibri" panose="020F0502020204030204" pitchFamily="34" charset="0"/>
              </a:rPr>
              <a:t>Baja </a:t>
            </a:r>
            <a:r>
              <a:rPr lang="pt-BR" altLang="pt-BR" sz="2200" dirty="0" err="1">
                <a:latin typeface="Calibri" panose="020F0502020204030204" pitchFamily="34" charset="0"/>
              </a:rPr>
              <a:t>accesibilidad</a:t>
            </a:r>
            <a:r>
              <a:rPr lang="pt-BR" altLang="pt-BR" sz="2200" dirty="0">
                <a:latin typeface="Calibri" panose="020F0502020204030204" pitchFamily="34" charset="0"/>
              </a:rPr>
              <a:t> y </a:t>
            </a:r>
            <a:r>
              <a:rPr lang="pt-BR" altLang="pt-BR" sz="2200" dirty="0" err="1">
                <a:latin typeface="Calibri" panose="020F0502020204030204" pitchFamily="34" charset="0"/>
              </a:rPr>
              <a:t>articulación</a:t>
            </a:r>
            <a:r>
              <a:rPr lang="pt-BR" altLang="pt-BR" sz="2200">
                <a:latin typeface="Calibri" panose="020F0502020204030204" pitchFamily="34" charset="0"/>
              </a:rPr>
              <a:t> urbana</a:t>
            </a:r>
            <a:endParaRPr lang="pt-BR" altLang="pt-BR" sz="2200" dirty="0">
              <a:latin typeface="Calibri" panose="020F0502020204030204" pitchFamily="34" charset="0"/>
            </a:endParaRPr>
          </a:p>
          <a:p>
            <a:pPr hangingPunct="1">
              <a:lnSpc>
                <a:spcPct val="120000"/>
              </a:lnSpc>
              <a:spcBef>
                <a:spcPts val="638"/>
              </a:spcBef>
              <a:spcAft>
                <a:spcPts val="1425"/>
              </a:spcAft>
              <a:buClrTx/>
              <a:buFontTx/>
              <a:buNone/>
            </a:pPr>
            <a:endParaRPr lang="pt-BR" altLang="pt-BR" sz="2200" dirty="0">
              <a:latin typeface="Calibri" panose="020F0502020204030204" pitchFamily="34" charset="0"/>
            </a:endParaRP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C85FA7B5-C74C-48C3-94BB-E3C0FCF53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pt-BR" altLang="pt-BR" sz="4400" dirty="0">
                <a:solidFill>
                  <a:srgbClr val="FFFFFF"/>
                </a:solidFill>
                <a:latin typeface="Cambria" panose="02040503050406030204" pitchFamily="18" charset="0"/>
              </a:rPr>
              <a:t>Resultados: arreglos </a:t>
            </a:r>
            <a:r>
              <a:rPr lang="pt-BR" altLang="pt-BR" sz="4400" dirty="0" err="1">
                <a:solidFill>
                  <a:srgbClr val="FFFFFF"/>
                </a:solidFill>
                <a:latin typeface="Cambria" panose="02040503050406030204" pitchFamily="18" charset="0"/>
              </a:rPr>
              <a:t>espaciales</a:t>
            </a:r>
            <a:endParaRPr lang="pt-BR" altLang="pt-BR" sz="4400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953EB53-D7C3-4456-B04A-F8E136FF2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705D1F9D-18D4-4B24-9377-B9F4F42E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5" t="1181"/>
          <a:stretch>
            <a:fillRect/>
          </a:stretch>
        </p:blipFill>
        <p:spPr bwMode="auto">
          <a:xfrm>
            <a:off x="20943" y="836613"/>
            <a:ext cx="9123057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4855" t="118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Line 2">
            <a:extLst>
              <a:ext uri="{FF2B5EF4-FFF2-40B4-BE49-F238E27FC236}">
                <a16:creationId xmlns:a16="http://schemas.microsoft.com/office/drawing/2014/main" id="{8A7335C1-4FE7-45F2-A8AB-0D9113298E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0238" y="836613"/>
            <a:ext cx="1587" cy="6021387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027830E5-D386-4563-BD07-55AF0F023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1D151EE7-584B-4E2F-A162-68CFA481F247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14</a:t>
            </a:fld>
            <a:endParaRPr lang="pt-BR" altLang="pt-BR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A33AD79E-4D89-493B-BE95-AEFE2C440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pt-BR" altLang="pt-BR" sz="4400" dirty="0" err="1">
                <a:solidFill>
                  <a:srgbClr val="FFFFFF"/>
                </a:solidFill>
                <a:latin typeface="Cambria" panose="02040503050406030204" pitchFamily="18" charset="0"/>
              </a:rPr>
              <a:t>conclusiones</a:t>
            </a:r>
            <a:endParaRPr lang="pt-BR" altLang="pt-BR" sz="4400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20486" name="Line 6">
            <a:extLst>
              <a:ext uri="{FF2B5EF4-FFF2-40B4-BE49-F238E27FC236}">
                <a16:creationId xmlns:a16="http://schemas.microsoft.com/office/drawing/2014/main" id="{F4E6CF78-70B3-4CCE-BCCA-C1A52B003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3236C54-CBEA-4BC5-95C2-38B699F382EA}"/>
              </a:ext>
            </a:extLst>
          </p:cNvPr>
          <p:cNvSpPr/>
          <p:nvPr/>
        </p:nvSpPr>
        <p:spPr>
          <a:xfrm>
            <a:off x="766046" y="2012394"/>
            <a:ext cx="7632849" cy="3451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ebdings" panose="05030102010509060703" pitchFamily="18" charset="2"/>
              <a:buChar char=""/>
            </a:pP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construcción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estaciones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sistema BRT </a:t>
            </a:r>
            <a:r>
              <a:rPr lang="pt-BR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reutilizó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estruturas físicas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existentes, tanto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vías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como corredores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viales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ebdings" panose="05030102010509060703" pitchFamily="18" charset="2"/>
              <a:buChar char=""/>
            </a:pP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estaciones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están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más articuladas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equipamientos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educación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iglesias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evangélicas y centros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comerciales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ebdings" panose="05030102010509060703" pitchFamily="18" charset="2"/>
              <a:buChar char=""/>
            </a:pPr>
            <a:r>
              <a:rPr lang="pt-BR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plazas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equipamientos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recreación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cultura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menos articulados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ebdings" panose="05030102010509060703" pitchFamily="18" charset="2"/>
              <a:buChar char=""/>
            </a:pP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Refuerzo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monocentralidad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ciudad</a:t>
            </a:r>
            <a:endParaRPr lang="pt-B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ebdings" panose="05030102010509060703" pitchFamily="18" charset="2"/>
              <a:buChar char=""/>
            </a:pP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Grandes diferencias entre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distancias y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recorridos de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peatones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aceder a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equipamientos</a:t>
            </a:r>
            <a:endParaRPr lang="pt-BR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1A9EC7C-80C3-4E71-B053-819DF78DC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C8E48516-1402-4DA2-AA96-04FCB24CED88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2</a:t>
            </a:fld>
            <a:endParaRPr lang="pt-BR" altLang="pt-BR" dirty="0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CD019C1-4585-465B-A2D7-FEF7B5E6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1" b="37411"/>
          <a:stretch>
            <a:fillRect/>
          </a:stretch>
        </p:blipFill>
        <p:spPr bwMode="auto">
          <a:xfrm>
            <a:off x="0" y="4292600"/>
            <a:ext cx="9144000" cy="21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1211" b="3741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01ECE635-59B8-4C8C-9683-6F8CD47D2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CO" altLang="pt-BR" sz="4400" dirty="0">
                <a:solidFill>
                  <a:srgbClr val="FFFFFF"/>
                </a:solidFill>
                <a:latin typeface="Cambria" panose="02040503050406030204" pitchFamily="18" charset="0"/>
              </a:rPr>
              <a:t>introdución</a:t>
            </a:r>
          </a:p>
        </p:txBody>
      </p:sp>
      <p:sp>
        <p:nvSpPr>
          <p:cNvPr id="6148" name="Line 4">
            <a:extLst>
              <a:ext uri="{FF2B5EF4-FFF2-40B4-BE49-F238E27FC236}">
                <a16:creationId xmlns:a16="http://schemas.microsoft.com/office/drawing/2014/main" id="{FD9A9F88-72DA-479A-AFE2-9250E1388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6149" name="Line 5">
            <a:extLst>
              <a:ext uri="{FF2B5EF4-FFF2-40B4-BE49-F238E27FC236}">
                <a16:creationId xmlns:a16="http://schemas.microsoft.com/office/drawing/2014/main" id="{57E5636D-C751-44CD-9FE8-24872A86430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407150"/>
            <a:ext cx="9144000" cy="1588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9DDB10C8-CC40-45D5-8083-C4CD809E1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5676" y="1384300"/>
            <a:ext cx="5327650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41363" algn="l"/>
                <a:tab pos="1189038" algn="l"/>
                <a:tab pos="1638300" algn="l"/>
                <a:tab pos="2087563" algn="l"/>
                <a:tab pos="2536825" algn="l"/>
                <a:tab pos="2986088" algn="l"/>
                <a:tab pos="3435350" algn="l"/>
                <a:tab pos="3884613" algn="l"/>
                <a:tab pos="4333875" algn="l"/>
                <a:tab pos="4783138" algn="l"/>
                <a:tab pos="5232400" algn="l"/>
                <a:tab pos="5681663" algn="l"/>
                <a:tab pos="6130925" algn="l"/>
                <a:tab pos="6580188" algn="l"/>
                <a:tab pos="7029450" algn="l"/>
                <a:tab pos="7478713" algn="l"/>
                <a:tab pos="7927975" algn="l"/>
                <a:tab pos="8377238" algn="l"/>
                <a:tab pos="8826500" algn="l"/>
                <a:tab pos="9275763" algn="l"/>
                <a:tab pos="97250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1363" indent="-282575">
              <a:tabLst>
                <a:tab pos="741363" algn="l"/>
                <a:tab pos="1189038" algn="l"/>
                <a:tab pos="1638300" algn="l"/>
                <a:tab pos="2087563" algn="l"/>
                <a:tab pos="2536825" algn="l"/>
                <a:tab pos="2986088" algn="l"/>
                <a:tab pos="3435350" algn="l"/>
                <a:tab pos="3884613" algn="l"/>
                <a:tab pos="4333875" algn="l"/>
                <a:tab pos="4783138" algn="l"/>
                <a:tab pos="5232400" algn="l"/>
                <a:tab pos="5681663" algn="l"/>
                <a:tab pos="6130925" algn="l"/>
                <a:tab pos="6580188" algn="l"/>
                <a:tab pos="7029450" algn="l"/>
                <a:tab pos="7478713" algn="l"/>
                <a:tab pos="7927975" algn="l"/>
                <a:tab pos="8377238" algn="l"/>
                <a:tab pos="8826500" algn="l"/>
                <a:tab pos="9275763" algn="l"/>
                <a:tab pos="97250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41363" algn="l"/>
                <a:tab pos="1189038" algn="l"/>
                <a:tab pos="1638300" algn="l"/>
                <a:tab pos="2087563" algn="l"/>
                <a:tab pos="2536825" algn="l"/>
                <a:tab pos="2986088" algn="l"/>
                <a:tab pos="3435350" algn="l"/>
                <a:tab pos="3884613" algn="l"/>
                <a:tab pos="4333875" algn="l"/>
                <a:tab pos="4783138" algn="l"/>
                <a:tab pos="5232400" algn="l"/>
                <a:tab pos="5681663" algn="l"/>
                <a:tab pos="6130925" algn="l"/>
                <a:tab pos="6580188" algn="l"/>
                <a:tab pos="7029450" algn="l"/>
                <a:tab pos="7478713" algn="l"/>
                <a:tab pos="7927975" algn="l"/>
                <a:tab pos="8377238" algn="l"/>
                <a:tab pos="8826500" algn="l"/>
                <a:tab pos="9275763" algn="l"/>
                <a:tab pos="97250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41363" algn="l"/>
                <a:tab pos="1189038" algn="l"/>
                <a:tab pos="1638300" algn="l"/>
                <a:tab pos="2087563" algn="l"/>
                <a:tab pos="2536825" algn="l"/>
                <a:tab pos="2986088" algn="l"/>
                <a:tab pos="3435350" algn="l"/>
                <a:tab pos="3884613" algn="l"/>
                <a:tab pos="4333875" algn="l"/>
                <a:tab pos="4783138" algn="l"/>
                <a:tab pos="5232400" algn="l"/>
                <a:tab pos="5681663" algn="l"/>
                <a:tab pos="6130925" algn="l"/>
                <a:tab pos="6580188" algn="l"/>
                <a:tab pos="7029450" algn="l"/>
                <a:tab pos="7478713" algn="l"/>
                <a:tab pos="7927975" algn="l"/>
                <a:tab pos="8377238" algn="l"/>
                <a:tab pos="8826500" algn="l"/>
                <a:tab pos="9275763" algn="l"/>
                <a:tab pos="97250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41363" algn="l"/>
                <a:tab pos="1189038" algn="l"/>
                <a:tab pos="1638300" algn="l"/>
                <a:tab pos="2087563" algn="l"/>
                <a:tab pos="2536825" algn="l"/>
                <a:tab pos="2986088" algn="l"/>
                <a:tab pos="3435350" algn="l"/>
                <a:tab pos="3884613" algn="l"/>
                <a:tab pos="4333875" algn="l"/>
                <a:tab pos="4783138" algn="l"/>
                <a:tab pos="5232400" algn="l"/>
                <a:tab pos="5681663" algn="l"/>
                <a:tab pos="6130925" algn="l"/>
                <a:tab pos="6580188" algn="l"/>
                <a:tab pos="7029450" algn="l"/>
                <a:tab pos="7478713" algn="l"/>
                <a:tab pos="7927975" algn="l"/>
                <a:tab pos="8377238" algn="l"/>
                <a:tab pos="8826500" algn="l"/>
                <a:tab pos="9275763" algn="l"/>
                <a:tab pos="97250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1363" algn="l"/>
                <a:tab pos="1189038" algn="l"/>
                <a:tab pos="1638300" algn="l"/>
                <a:tab pos="2087563" algn="l"/>
                <a:tab pos="2536825" algn="l"/>
                <a:tab pos="2986088" algn="l"/>
                <a:tab pos="3435350" algn="l"/>
                <a:tab pos="3884613" algn="l"/>
                <a:tab pos="4333875" algn="l"/>
                <a:tab pos="4783138" algn="l"/>
                <a:tab pos="5232400" algn="l"/>
                <a:tab pos="5681663" algn="l"/>
                <a:tab pos="6130925" algn="l"/>
                <a:tab pos="6580188" algn="l"/>
                <a:tab pos="7029450" algn="l"/>
                <a:tab pos="7478713" algn="l"/>
                <a:tab pos="7927975" algn="l"/>
                <a:tab pos="8377238" algn="l"/>
                <a:tab pos="8826500" algn="l"/>
                <a:tab pos="9275763" algn="l"/>
                <a:tab pos="97250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1363" algn="l"/>
                <a:tab pos="1189038" algn="l"/>
                <a:tab pos="1638300" algn="l"/>
                <a:tab pos="2087563" algn="l"/>
                <a:tab pos="2536825" algn="l"/>
                <a:tab pos="2986088" algn="l"/>
                <a:tab pos="3435350" algn="l"/>
                <a:tab pos="3884613" algn="l"/>
                <a:tab pos="4333875" algn="l"/>
                <a:tab pos="4783138" algn="l"/>
                <a:tab pos="5232400" algn="l"/>
                <a:tab pos="5681663" algn="l"/>
                <a:tab pos="6130925" algn="l"/>
                <a:tab pos="6580188" algn="l"/>
                <a:tab pos="7029450" algn="l"/>
                <a:tab pos="7478713" algn="l"/>
                <a:tab pos="7927975" algn="l"/>
                <a:tab pos="8377238" algn="l"/>
                <a:tab pos="8826500" algn="l"/>
                <a:tab pos="9275763" algn="l"/>
                <a:tab pos="97250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1363" algn="l"/>
                <a:tab pos="1189038" algn="l"/>
                <a:tab pos="1638300" algn="l"/>
                <a:tab pos="2087563" algn="l"/>
                <a:tab pos="2536825" algn="l"/>
                <a:tab pos="2986088" algn="l"/>
                <a:tab pos="3435350" algn="l"/>
                <a:tab pos="3884613" algn="l"/>
                <a:tab pos="4333875" algn="l"/>
                <a:tab pos="4783138" algn="l"/>
                <a:tab pos="5232400" algn="l"/>
                <a:tab pos="5681663" algn="l"/>
                <a:tab pos="6130925" algn="l"/>
                <a:tab pos="6580188" algn="l"/>
                <a:tab pos="7029450" algn="l"/>
                <a:tab pos="7478713" algn="l"/>
                <a:tab pos="7927975" algn="l"/>
                <a:tab pos="8377238" algn="l"/>
                <a:tab pos="8826500" algn="l"/>
                <a:tab pos="9275763" algn="l"/>
                <a:tab pos="97250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41363" algn="l"/>
                <a:tab pos="1189038" algn="l"/>
                <a:tab pos="1638300" algn="l"/>
                <a:tab pos="2087563" algn="l"/>
                <a:tab pos="2536825" algn="l"/>
                <a:tab pos="2986088" algn="l"/>
                <a:tab pos="3435350" algn="l"/>
                <a:tab pos="3884613" algn="l"/>
                <a:tab pos="4333875" algn="l"/>
                <a:tab pos="4783138" algn="l"/>
                <a:tab pos="5232400" algn="l"/>
                <a:tab pos="5681663" algn="l"/>
                <a:tab pos="6130925" algn="l"/>
                <a:tab pos="6580188" algn="l"/>
                <a:tab pos="7029450" algn="l"/>
                <a:tab pos="7478713" algn="l"/>
                <a:tab pos="7927975" algn="l"/>
                <a:tab pos="8377238" algn="l"/>
                <a:tab pos="8826500" algn="l"/>
                <a:tab pos="9275763" algn="l"/>
                <a:tab pos="97250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lvl="1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dirty="0">
                <a:latin typeface="Calibri" panose="020F0502020204030204" pitchFamily="34" charset="0"/>
              </a:rPr>
              <a:t>alta </a:t>
            </a:r>
            <a:r>
              <a:rPr lang="es-CO" altLang="pt-BR" dirty="0">
                <a:latin typeface="Calibri" panose="020F0502020204030204" pitchFamily="34" charset="0"/>
              </a:rPr>
              <a:t>capacidad</a:t>
            </a:r>
            <a:r>
              <a:rPr lang="pt-BR" altLang="pt-BR" dirty="0">
                <a:latin typeface="Calibri" panose="020F0502020204030204" pitchFamily="34" charset="0"/>
              </a:rPr>
              <a:t>, corredores de transporte, </a:t>
            </a:r>
            <a:r>
              <a:rPr lang="pt-BR" altLang="pt-BR" dirty="0" err="1">
                <a:latin typeface="Calibri" panose="020F0502020204030204" pitchFamily="34" charset="0"/>
              </a:rPr>
              <a:t>integración</a:t>
            </a:r>
            <a:r>
              <a:rPr lang="pt-BR" altLang="pt-BR" dirty="0">
                <a:latin typeface="Calibri" panose="020F0502020204030204" pitchFamily="34" charset="0"/>
              </a:rPr>
              <a:t> </a:t>
            </a:r>
            <a:r>
              <a:rPr lang="pt-BR" altLang="pt-BR" dirty="0" err="1">
                <a:latin typeface="Calibri" panose="020F0502020204030204" pitchFamily="34" charset="0"/>
              </a:rPr>
              <a:t>con</a:t>
            </a:r>
            <a:r>
              <a:rPr lang="pt-BR" altLang="pt-BR" dirty="0">
                <a:latin typeface="Calibri" panose="020F0502020204030204" pitchFamily="34" charset="0"/>
              </a:rPr>
              <a:t> </a:t>
            </a:r>
            <a:r>
              <a:rPr lang="pt-BR" altLang="pt-BR" dirty="0" err="1">
                <a:latin typeface="Calibri" panose="020F0502020204030204" pitchFamily="34" charset="0"/>
              </a:rPr>
              <a:t>otros</a:t>
            </a:r>
            <a:r>
              <a:rPr lang="pt-BR" altLang="pt-BR" dirty="0">
                <a:latin typeface="Calibri" panose="020F0502020204030204" pitchFamily="34" charset="0"/>
              </a:rPr>
              <a:t> </a:t>
            </a:r>
            <a:r>
              <a:rPr lang="pt-BR" altLang="pt-BR" dirty="0" err="1">
                <a:latin typeface="Calibri" panose="020F0502020204030204" pitchFamily="34" charset="0"/>
              </a:rPr>
              <a:t>modales</a:t>
            </a:r>
            <a:r>
              <a:rPr lang="pt-BR" altLang="pt-BR" dirty="0">
                <a:latin typeface="Calibri" panose="020F0502020204030204" pitchFamily="34" charset="0"/>
              </a:rPr>
              <a:t>, sistemas inteligentes de tráfico</a:t>
            </a:r>
          </a:p>
          <a:p>
            <a:pPr lvl="1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dirty="0">
                <a:latin typeface="Calibri" panose="020F0502020204030204" pitchFamily="34" charset="0"/>
              </a:rPr>
              <a:t>experiencia pioneira: Curitiba (Brasil), 1974</a:t>
            </a:r>
          </a:p>
          <a:p>
            <a:pPr lvl="1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dirty="0">
                <a:latin typeface="Calibri" panose="020F0502020204030204" pitchFamily="34" charset="0"/>
              </a:rPr>
              <a:t>experiencia Bogotá: 2000</a:t>
            </a:r>
          </a:p>
          <a:p>
            <a:pPr lvl="1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dirty="0" err="1">
                <a:latin typeface="Calibri" panose="020F0502020204030204" pitchFamily="34" charset="0"/>
              </a:rPr>
              <a:t>difusión</a:t>
            </a:r>
            <a:r>
              <a:rPr lang="pt-BR" altLang="pt-BR" dirty="0">
                <a:latin typeface="Calibri" panose="020F0502020204030204" pitchFamily="34" charset="0"/>
              </a:rPr>
              <a:t> </a:t>
            </a:r>
            <a:r>
              <a:rPr lang="pt-BR" altLang="pt-BR" dirty="0" err="1">
                <a:latin typeface="Calibri" panose="020F0502020204030204" pitchFamily="34" charset="0"/>
              </a:rPr>
              <a:t>en</a:t>
            </a:r>
            <a:r>
              <a:rPr lang="pt-BR" altLang="pt-BR" dirty="0">
                <a:latin typeface="Calibri" panose="020F0502020204030204" pitchFamily="34" charset="0"/>
              </a:rPr>
              <a:t> escala mundial (após 2000)</a:t>
            </a:r>
          </a:p>
          <a:p>
            <a:pPr lvl="1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dirty="0" err="1">
                <a:latin typeface="Calibri" panose="020F0502020204030204" pitchFamily="34" charset="0"/>
              </a:rPr>
              <a:t>producción</a:t>
            </a:r>
            <a:r>
              <a:rPr lang="pt-BR" altLang="pt-BR" dirty="0">
                <a:latin typeface="Calibri" panose="020F0502020204030204" pitchFamily="34" charset="0"/>
              </a:rPr>
              <a:t> de </a:t>
            </a:r>
            <a:r>
              <a:rPr lang="pt-BR" altLang="pt-BR" dirty="0" err="1">
                <a:latin typeface="Calibri" panose="020F0502020204030204" pitchFamily="34" charset="0"/>
              </a:rPr>
              <a:t>espacios</a:t>
            </a:r>
            <a:r>
              <a:rPr lang="pt-BR" altLang="pt-BR" dirty="0">
                <a:latin typeface="Calibri" panose="020F0502020204030204" pitchFamily="34" charset="0"/>
              </a:rPr>
              <a:t> públicos</a:t>
            </a:r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E6EF8CD-A1A1-47E7-ADCB-00BA504B2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" y="2433638"/>
            <a:ext cx="35988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2400" b="1" dirty="0">
                <a:latin typeface="Cambria" panose="02040503050406030204" pitchFamily="18" charset="0"/>
              </a:rPr>
              <a:t>El modelo </a:t>
            </a:r>
            <a:r>
              <a:rPr lang="pt-BR" altLang="pt-BR" sz="2400" b="1" dirty="0" err="1">
                <a:latin typeface="Cambria" panose="02040503050406030204" pitchFamily="18" charset="0"/>
              </a:rPr>
              <a:t>del</a:t>
            </a:r>
            <a:r>
              <a:rPr lang="pt-BR" altLang="pt-BR" sz="2400" b="1" dirty="0">
                <a:latin typeface="Cambria" panose="02040503050406030204" pitchFamily="18" charset="0"/>
              </a:rPr>
              <a:t> </a:t>
            </a:r>
            <a:br>
              <a:rPr lang="pt-BR" altLang="pt-BR" sz="2400" b="1" dirty="0">
                <a:latin typeface="Cambria" panose="02040503050406030204" pitchFamily="18" charset="0"/>
              </a:rPr>
            </a:br>
            <a:r>
              <a:rPr lang="pt-BR" altLang="pt-BR" sz="2400" b="1" dirty="0">
                <a:latin typeface="Cambria" panose="02040503050406030204" pitchFamily="18" charset="0"/>
              </a:rPr>
              <a:t>Bus </a:t>
            </a:r>
            <a:r>
              <a:rPr lang="pt-BR" altLang="pt-BR" sz="2400" b="1" dirty="0" err="1">
                <a:latin typeface="Cambria" panose="02040503050406030204" pitchFamily="18" charset="0"/>
              </a:rPr>
              <a:t>Rapid</a:t>
            </a:r>
            <a:r>
              <a:rPr lang="pt-BR" altLang="pt-BR" sz="2400" b="1" dirty="0">
                <a:latin typeface="Cambria" panose="02040503050406030204" pitchFamily="18" charset="0"/>
              </a:rPr>
              <a:t> Transit (BRT)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8D78880F-D03F-48D5-834A-FD3995CED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5206C050-F80C-4397-8824-D3B43C1A514B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3</a:t>
            </a:fld>
            <a:endParaRPr lang="pt-BR" altLang="pt-BR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F83ECF5-051B-47CC-9AF4-C1B609909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pt-BR" altLang="pt-BR" sz="4400" dirty="0" err="1">
                <a:solidFill>
                  <a:srgbClr val="FFFFFF"/>
                </a:solidFill>
                <a:latin typeface="Cambria" panose="02040503050406030204" pitchFamily="18" charset="0"/>
              </a:rPr>
              <a:t>introdución</a:t>
            </a:r>
            <a:endParaRPr lang="pt-BR" altLang="pt-BR" sz="4400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7171" name="Line 3">
            <a:extLst>
              <a:ext uri="{FF2B5EF4-FFF2-40B4-BE49-F238E27FC236}">
                <a16:creationId xmlns:a16="http://schemas.microsoft.com/office/drawing/2014/main" id="{FF9762BC-679A-48D3-B3C3-71649C3E2F0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172" name="Line 4">
            <a:extLst>
              <a:ext uri="{FF2B5EF4-FFF2-40B4-BE49-F238E27FC236}">
                <a16:creationId xmlns:a16="http://schemas.microsoft.com/office/drawing/2014/main" id="{8409B71C-E172-4848-953B-6D67CA7D9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81750"/>
            <a:ext cx="9144000" cy="1588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E6884A9B-5330-4AFA-85CB-97603FE40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54" y="1917700"/>
            <a:ext cx="3338455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2400" b="1" dirty="0">
                <a:latin typeface="Cambria" panose="02040503050406030204" pitchFamily="18" charset="0"/>
              </a:rPr>
              <a:t>Sistemas de </a:t>
            </a:r>
            <a:r>
              <a:rPr lang="pt-BR" altLang="pt-BR" sz="2400" b="1" dirty="0" err="1">
                <a:latin typeface="Cambria" panose="02040503050406030204" pitchFamily="18" charset="0"/>
              </a:rPr>
              <a:t>movilidad</a:t>
            </a:r>
            <a:endParaRPr lang="pt-BR" altLang="pt-BR" sz="2400" b="1" dirty="0">
              <a:latin typeface="Cambria" panose="02040503050406030204" pitchFamily="18" charset="0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F5C798DD-D1DD-43C8-B68F-8B053DABA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613" y="1336675"/>
            <a:ext cx="5472112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spcBef>
                <a:spcPts val="600"/>
              </a:spcBef>
            </a:pPr>
            <a:r>
              <a:rPr lang="pt-BR" altLang="pt-BR" dirty="0">
                <a:latin typeface="Calibri" panose="020F0502020204030204" pitchFamily="34" charset="0"/>
              </a:rPr>
              <a:t> Rigidez espacial</a:t>
            </a:r>
          </a:p>
          <a:p>
            <a:pPr hangingPunct="1">
              <a:lnSpc>
                <a:spcPct val="100000"/>
              </a:lnSpc>
              <a:spcBef>
                <a:spcPts val="600"/>
              </a:spcBef>
            </a:pPr>
            <a:r>
              <a:rPr lang="pt-BR" altLang="pt-BR" dirty="0" err="1">
                <a:latin typeface="Calibri" panose="020F0502020204030204" pitchFamily="34" charset="0"/>
              </a:rPr>
              <a:t>adaptación</a:t>
            </a:r>
            <a:r>
              <a:rPr lang="pt-BR" altLang="pt-BR" dirty="0">
                <a:latin typeface="Calibri" panose="020F0502020204030204" pitchFamily="34" charset="0"/>
              </a:rPr>
              <a:t> a </a:t>
            </a:r>
            <a:r>
              <a:rPr lang="pt-BR" altLang="pt-BR" dirty="0" err="1">
                <a:latin typeface="Calibri" panose="020F0502020204030204" pitchFamily="34" charset="0"/>
              </a:rPr>
              <a:t>los</a:t>
            </a:r>
            <a:r>
              <a:rPr lang="pt-BR" altLang="pt-BR" dirty="0">
                <a:latin typeface="Calibri" panose="020F0502020204030204" pitchFamily="34" charset="0"/>
              </a:rPr>
              <a:t> </a:t>
            </a:r>
            <a:r>
              <a:rPr lang="pt-BR" altLang="pt-BR" dirty="0" err="1">
                <a:latin typeface="Calibri" panose="020F0502020204030204" pitchFamily="34" charset="0"/>
              </a:rPr>
              <a:t>medios</a:t>
            </a:r>
            <a:r>
              <a:rPr lang="pt-BR" altLang="pt-BR" dirty="0">
                <a:latin typeface="Calibri" panose="020F0502020204030204" pitchFamily="34" charset="0"/>
              </a:rPr>
              <a:t> sociotécnicos preexistentes</a:t>
            </a:r>
          </a:p>
          <a:p>
            <a:pPr hangingPunct="1">
              <a:lnSpc>
                <a:spcPct val="100000"/>
              </a:lnSpc>
              <a:spcBef>
                <a:spcPts val="600"/>
              </a:spcBef>
            </a:pPr>
            <a:r>
              <a:rPr lang="pt-BR" altLang="pt-BR" dirty="0" err="1">
                <a:latin typeface="Calibri" panose="020F0502020204030204" pitchFamily="34" charset="0"/>
              </a:rPr>
              <a:t>Integración</a:t>
            </a:r>
            <a:r>
              <a:rPr lang="pt-BR" altLang="pt-BR" dirty="0">
                <a:latin typeface="Calibri" panose="020F0502020204030204" pitchFamily="34" charset="0"/>
              </a:rPr>
              <a:t> a </a:t>
            </a:r>
            <a:r>
              <a:rPr lang="pt-BR" altLang="pt-BR" dirty="0" err="1">
                <a:latin typeface="Calibri" panose="020F0502020204030204" pitchFamily="34" charset="0"/>
              </a:rPr>
              <a:t>las</a:t>
            </a:r>
            <a:r>
              <a:rPr lang="pt-BR" altLang="pt-BR" dirty="0">
                <a:latin typeface="Calibri" panose="020F0502020204030204" pitchFamily="34" charset="0"/>
              </a:rPr>
              <a:t>  políticas públicas</a:t>
            </a:r>
          </a:p>
          <a:p>
            <a:r>
              <a:rPr lang="pt-BR" altLang="pt-BR" dirty="0">
                <a:latin typeface="Calibri" panose="020F0502020204030204" pitchFamily="34" charset="0"/>
              </a:rPr>
              <a:t>Adensamento, </a:t>
            </a:r>
            <a:r>
              <a:rPr lang="pt-BR" altLang="pt-BR" dirty="0" err="1">
                <a:latin typeface="Calibri" panose="020F0502020204030204" pitchFamily="34" charset="0"/>
              </a:rPr>
              <a:t>revitalización</a:t>
            </a:r>
            <a:r>
              <a:rPr lang="pt-BR" altLang="pt-BR" dirty="0">
                <a:latin typeface="Calibri" panose="020F0502020204030204" pitchFamily="34" charset="0"/>
              </a:rPr>
              <a:t> y </a:t>
            </a:r>
            <a:r>
              <a:rPr lang="pt-BR" altLang="pt-BR" dirty="0" err="1">
                <a:latin typeface="Calibri" panose="020F0502020204030204" pitchFamily="34" charset="0"/>
              </a:rPr>
              <a:t>nuevas</a:t>
            </a:r>
            <a:r>
              <a:rPr lang="pt-BR" altLang="pt-BR" dirty="0">
                <a:latin typeface="Calibri" panose="020F0502020204030204" pitchFamily="34" charset="0"/>
              </a:rPr>
              <a:t> centralidades</a:t>
            </a:r>
          </a:p>
          <a:p>
            <a:pPr hangingPunct="1">
              <a:lnSpc>
                <a:spcPct val="100000"/>
              </a:lnSpc>
              <a:spcBef>
                <a:spcPts val="600"/>
              </a:spcBef>
            </a:pPr>
            <a:endParaRPr lang="pt-BR" altLang="pt-BR" dirty="0">
              <a:latin typeface="Calibri" panose="020F0502020204030204" pitchFamily="34" charset="0"/>
            </a:endParaRPr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0FBCA458-1637-45C2-8D55-0FE79B1C2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" y="3446463"/>
            <a:ext cx="3394075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hangingPunct="1">
              <a:lnSpc>
                <a:spcPct val="98000"/>
              </a:lnSpc>
              <a:spcBef>
                <a:spcPts val="450"/>
              </a:spcBef>
              <a:spcAft>
                <a:spcPts val="600"/>
              </a:spcAft>
              <a:buClrTx/>
              <a:buSzPct val="120000"/>
              <a:buFontTx/>
              <a:buNone/>
            </a:pPr>
            <a:r>
              <a:rPr lang="pt-BR" altLang="pt-BR" dirty="0">
                <a:latin typeface="Tw Cen MT" panose="020B0602020104020603" pitchFamily="34" charset="0"/>
              </a:rPr>
              <a:t>“Sistemas de BRT no </a:t>
            </a:r>
            <a:r>
              <a:rPr lang="pt-BR" altLang="pt-BR" dirty="0" err="1">
                <a:latin typeface="Tw Cen MT" panose="020B0602020104020603" pitchFamily="34" charset="0"/>
              </a:rPr>
              <a:t>deben</a:t>
            </a:r>
            <a:r>
              <a:rPr lang="pt-BR" altLang="pt-BR" dirty="0">
                <a:latin typeface="Tw Cen MT" panose="020B0602020104020603" pitchFamily="34" charset="0"/>
              </a:rPr>
              <a:t> ser </a:t>
            </a:r>
            <a:r>
              <a:rPr lang="pt-BR" altLang="pt-BR" dirty="0" err="1">
                <a:latin typeface="Tw Cen MT" panose="020B0602020104020603" pitchFamily="34" charset="0"/>
              </a:rPr>
              <a:t>proyectados</a:t>
            </a:r>
            <a:r>
              <a:rPr lang="pt-BR" altLang="pt-BR" dirty="0">
                <a:latin typeface="Tw Cen MT" panose="020B0602020104020603" pitchFamily="34" charset="0"/>
              </a:rPr>
              <a:t> e implementados </a:t>
            </a:r>
            <a:r>
              <a:rPr lang="pt-BR" altLang="pt-BR" dirty="0" err="1">
                <a:latin typeface="Tw Cen MT" panose="020B0602020104020603" pitchFamily="34" charset="0"/>
              </a:rPr>
              <a:t>aisladamente</a:t>
            </a:r>
            <a:r>
              <a:rPr lang="pt-BR" altLang="pt-BR" dirty="0">
                <a:latin typeface="Tw Cen MT" panose="020B0602020104020603" pitchFamily="34" charset="0"/>
              </a:rPr>
              <a:t>. [...] El sistema de BRT no solo </a:t>
            </a:r>
            <a:r>
              <a:rPr lang="pt-BR" altLang="pt-BR" dirty="0" err="1">
                <a:latin typeface="Tw Cen MT" panose="020B0602020104020603" pitchFamily="34" charset="0"/>
              </a:rPr>
              <a:t>va</a:t>
            </a:r>
            <a:r>
              <a:rPr lang="pt-BR" altLang="pt-BR" dirty="0">
                <a:latin typeface="Tw Cen MT" panose="020B0602020104020603" pitchFamily="34" charset="0"/>
              </a:rPr>
              <a:t> hasta </a:t>
            </a:r>
            <a:r>
              <a:rPr lang="pt-BR" altLang="pt-BR" dirty="0" err="1">
                <a:latin typeface="Tw Cen MT" panose="020B0602020104020603" pitchFamily="34" charset="0"/>
              </a:rPr>
              <a:t>la</a:t>
            </a:r>
            <a:r>
              <a:rPr lang="pt-BR" altLang="pt-BR" dirty="0">
                <a:latin typeface="Tw Cen MT" panose="020B0602020104020603" pitchFamily="34" charset="0"/>
              </a:rPr>
              <a:t> </a:t>
            </a:r>
            <a:r>
              <a:rPr lang="pt-BR" altLang="pt-BR" dirty="0" err="1">
                <a:latin typeface="Tw Cen MT" panose="020B0602020104020603" pitchFamily="34" charset="0"/>
              </a:rPr>
              <a:t>puerta</a:t>
            </a:r>
            <a:r>
              <a:rPr lang="pt-BR" altLang="pt-BR" dirty="0">
                <a:latin typeface="Tw Cen MT" panose="020B0602020104020603" pitchFamily="34" charset="0"/>
              </a:rPr>
              <a:t> de entrada y de </a:t>
            </a:r>
            <a:r>
              <a:rPr lang="pt-BR" altLang="pt-BR" dirty="0" err="1">
                <a:latin typeface="Tw Cen MT" panose="020B0602020104020603" pitchFamily="34" charset="0"/>
              </a:rPr>
              <a:t>salida</a:t>
            </a:r>
            <a:r>
              <a:rPr lang="pt-BR" altLang="pt-BR" dirty="0">
                <a:latin typeface="Tw Cen MT" panose="020B0602020104020603" pitchFamily="34" charset="0"/>
              </a:rPr>
              <a:t> de </a:t>
            </a:r>
            <a:r>
              <a:rPr lang="pt-BR" altLang="pt-BR" dirty="0" err="1">
                <a:latin typeface="Tw Cen MT" panose="020B0602020104020603" pitchFamily="34" charset="0"/>
              </a:rPr>
              <a:t>la</a:t>
            </a:r>
            <a:r>
              <a:rPr lang="pt-BR" altLang="pt-BR" dirty="0">
                <a:latin typeface="Tw Cen MT" panose="020B0602020104020603" pitchFamily="34" charset="0"/>
              </a:rPr>
              <a:t> </a:t>
            </a:r>
            <a:r>
              <a:rPr lang="pt-BR" altLang="pt-BR" dirty="0" err="1">
                <a:latin typeface="Tw Cen MT" panose="020B0602020104020603" pitchFamily="34" charset="0"/>
              </a:rPr>
              <a:t>estación</a:t>
            </a:r>
            <a:r>
              <a:rPr lang="pt-BR" altLang="pt-BR" dirty="0">
                <a:latin typeface="Tw Cen MT" panose="020B0602020104020603" pitchFamily="34" charset="0"/>
              </a:rPr>
              <a:t>, mas </a:t>
            </a:r>
            <a:r>
              <a:rPr lang="pt-BR" altLang="pt-BR" dirty="0" err="1">
                <a:latin typeface="Tw Cen MT" panose="020B0602020104020603" pitchFamily="34" charset="0"/>
              </a:rPr>
              <a:t>tambiém</a:t>
            </a:r>
            <a:r>
              <a:rPr lang="pt-BR" altLang="pt-BR" dirty="0">
                <a:latin typeface="Tw Cen MT" panose="020B0602020104020603" pitchFamily="34" charset="0"/>
              </a:rPr>
              <a:t> engloba todo </a:t>
            </a:r>
            <a:r>
              <a:rPr lang="pt-BR" altLang="pt-BR" dirty="0" err="1">
                <a:latin typeface="Tw Cen MT" panose="020B0602020104020603" pitchFamily="34" charset="0"/>
              </a:rPr>
              <a:t>el</a:t>
            </a:r>
            <a:r>
              <a:rPr lang="pt-BR" altLang="pt-BR" dirty="0">
                <a:latin typeface="Tw Cen MT" panose="020B0602020104020603" pitchFamily="34" charset="0"/>
              </a:rPr>
              <a:t>  área de captura </a:t>
            </a:r>
            <a:r>
              <a:rPr lang="pt-BR" altLang="pt-BR" dirty="0" err="1">
                <a:latin typeface="Tw Cen MT" panose="020B0602020104020603" pitchFamily="34" charset="0"/>
              </a:rPr>
              <a:t>del</a:t>
            </a:r>
            <a:r>
              <a:rPr lang="pt-BR" altLang="pt-BR" dirty="0">
                <a:latin typeface="Tw Cen MT" panose="020B0602020104020603" pitchFamily="34" charset="0"/>
              </a:rPr>
              <a:t> </a:t>
            </a:r>
            <a:r>
              <a:rPr lang="pt-BR" altLang="pt-BR" dirty="0" err="1">
                <a:latin typeface="Tw Cen MT" panose="020B0602020104020603" pitchFamily="34" charset="0"/>
              </a:rPr>
              <a:t>usuario</a:t>
            </a:r>
            <a:r>
              <a:rPr lang="pt-BR" altLang="pt-BR" dirty="0">
                <a:latin typeface="Tw Cen MT" panose="020B0602020104020603" pitchFamily="34" charset="0"/>
              </a:rPr>
              <a:t>”  (ITDP, 2008, p. 497).</a:t>
            </a:r>
          </a:p>
          <a:p>
            <a:pPr hangingPunct="1">
              <a:lnSpc>
                <a:spcPct val="98000"/>
              </a:lnSpc>
              <a:spcBef>
                <a:spcPts val="700"/>
              </a:spcBef>
              <a:spcAft>
                <a:spcPts val="600"/>
              </a:spcAft>
              <a:buClrTx/>
              <a:buSzPct val="120000"/>
              <a:buFontTx/>
              <a:buNone/>
            </a:pPr>
            <a:endParaRPr lang="pt-BR" altLang="pt-BR" sz="3200" dirty="0">
              <a:latin typeface="Tw Cen MT" panose="020B0602020104020603" pitchFamily="34" charset="0"/>
            </a:endParaRPr>
          </a:p>
          <a:p>
            <a:pPr hangingPunct="1">
              <a:lnSpc>
                <a:spcPct val="98000"/>
              </a:lnSpc>
              <a:spcBef>
                <a:spcPts val="700"/>
              </a:spcBef>
              <a:spcAft>
                <a:spcPts val="600"/>
              </a:spcAft>
              <a:buClrTx/>
              <a:buSzPct val="120000"/>
              <a:buFontTx/>
              <a:buNone/>
            </a:pPr>
            <a:endParaRPr lang="pt-BR" altLang="pt-BR" sz="3200" dirty="0">
              <a:latin typeface="Tw Cen MT" panose="020B0602020104020603" pitchFamily="34" charset="0"/>
            </a:endParaRP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19BC91EF-B995-45F0-9DEC-C50F93872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5" y="3651250"/>
            <a:ext cx="1328738" cy="374650"/>
          </a:xfrm>
          <a:prstGeom prst="rect">
            <a:avLst/>
          </a:prstGeom>
          <a:solidFill>
            <a:srgbClr val="76C5EF"/>
          </a:solidFill>
          <a:ln w="25560" cap="flat">
            <a:solidFill>
              <a:srgbClr val="42728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2600" tIns="59400" rIns="102600" bIns="594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buClrTx/>
              <a:buFontTx/>
              <a:buNone/>
            </a:pPr>
            <a:r>
              <a:rPr lang="pt-BR" altLang="pt-BR" dirty="0" err="1">
                <a:solidFill>
                  <a:srgbClr val="FFFFFF"/>
                </a:solidFill>
              </a:rPr>
              <a:t>integración</a:t>
            </a:r>
            <a:endParaRPr lang="pt-BR" altLang="pt-BR" dirty="0">
              <a:solidFill>
                <a:srgbClr val="FFFFFF"/>
              </a:solidFill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4CE7EE4E-59CC-47A7-9DB9-4268D1346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0" y="3003550"/>
            <a:ext cx="1042988" cy="431800"/>
          </a:xfrm>
          <a:prstGeom prst="rect">
            <a:avLst/>
          </a:prstGeom>
          <a:solidFill>
            <a:srgbClr val="76C5EF"/>
          </a:solidFill>
          <a:ln w="25560" cap="sq">
            <a:solidFill>
              <a:srgbClr val="42728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buClrTx/>
              <a:buFontTx/>
              <a:buNone/>
            </a:pPr>
            <a:r>
              <a:rPr lang="pt-BR" altLang="pt-BR" sz="1400" dirty="0" err="1">
                <a:solidFill>
                  <a:srgbClr val="FFFFFF"/>
                </a:solidFill>
              </a:rPr>
              <a:t>acceso</a:t>
            </a:r>
            <a:endParaRPr lang="pt-BR" altLang="pt-BR" sz="1400" dirty="0">
              <a:solidFill>
                <a:srgbClr val="FFFFFF"/>
              </a:solidFill>
            </a:endParaRP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452D8395-ECB9-4823-8A1D-3E9E92AC593B}"/>
              </a:ext>
            </a:extLst>
          </p:cNvPr>
          <p:cNvSpPr txBox="1">
            <a:spLocks noChangeArrowheads="1"/>
          </p:cNvSpPr>
          <p:nvPr/>
        </p:nvSpPr>
        <p:spPr bwMode="auto">
          <a:xfrm rot="20700000">
            <a:off x="5346700" y="5800725"/>
            <a:ext cx="1655763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buClrTx/>
              <a:buSzPct val="160000"/>
              <a:buFontTx/>
              <a:buNone/>
            </a:pPr>
            <a:r>
              <a:rPr lang="pt-BR" altLang="pt-BR" sz="1400" dirty="0" err="1">
                <a:cs typeface="Arial" panose="020B0604020202020204" pitchFamily="34" charset="0"/>
              </a:rPr>
              <a:t>Ciclovías</a:t>
            </a:r>
            <a:r>
              <a:rPr lang="pt-BR" altLang="pt-BR" sz="1400" dirty="0">
                <a:cs typeface="Arial" panose="020B0604020202020204" pitchFamily="34" charset="0"/>
              </a:rPr>
              <a:t> y </a:t>
            </a:r>
            <a:r>
              <a:rPr lang="pt-BR" altLang="pt-BR" sz="1400" dirty="0" err="1">
                <a:cs typeface="Arial" panose="020B0604020202020204" pitchFamily="34" charset="0"/>
              </a:rPr>
              <a:t>bicicletarios</a:t>
            </a:r>
            <a:endParaRPr lang="pt-BR" altLang="pt-BR" sz="1400" dirty="0">
              <a:cs typeface="Arial" panose="020B0604020202020204" pitchFamily="34" charset="0"/>
            </a:endParaRP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32DA19A7-5B90-4F3D-A876-5F820D0221F7}"/>
              </a:ext>
            </a:extLst>
          </p:cNvPr>
          <p:cNvSpPr txBox="1">
            <a:spLocks noChangeArrowheads="1"/>
          </p:cNvSpPr>
          <p:nvPr/>
        </p:nvSpPr>
        <p:spPr bwMode="auto">
          <a:xfrm rot="20580000">
            <a:off x="3671888" y="4252913"/>
            <a:ext cx="1655762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hangingPunct="1">
              <a:buClrTx/>
              <a:buSzPct val="160000"/>
              <a:buFontTx/>
              <a:buNone/>
            </a:pPr>
            <a:r>
              <a:rPr lang="pt-BR" altLang="pt-BR" sz="1400" dirty="0">
                <a:cs typeface="Arial" panose="020B0604020202020204" pitchFamily="34" charset="0"/>
              </a:rPr>
              <a:t>Tarjeta única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AC8E10F3-8094-48FC-8080-4687F3B3EE27}"/>
              </a:ext>
            </a:extLst>
          </p:cNvPr>
          <p:cNvSpPr txBox="1">
            <a:spLocks noChangeArrowheads="1"/>
          </p:cNvSpPr>
          <p:nvPr/>
        </p:nvSpPr>
        <p:spPr bwMode="auto">
          <a:xfrm rot="20580000">
            <a:off x="7250113" y="4538663"/>
            <a:ext cx="12255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buClrTx/>
              <a:buSzPct val="160000"/>
              <a:buFontTx/>
              <a:buNone/>
            </a:pPr>
            <a:r>
              <a:rPr lang="pt-BR" altLang="pt-BR" sz="1400" dirty="0" err="1">
                <a:cs typeface="Arial" panose="020B0604020202020204" pitchFamily="34" charset="0"/>
              </a:rPr>
              <a:t>Iluminación</a:t>
            </a:r>
            <a:r>
              <a:rPr lang="pt-BR" altLang="pt-BR" sz="1400" dirty="0">
                <a:cs typeface="Arial" panose="020B0604020202020204" pitchFamily="34" charset="0"/>
              </a:rPr>
              <a:t> pública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E2FE70B8-75B3-4C58-9A92-37A87F94699C}"/>
              </a:ext>
            </a:extLst>
          </p:cNvPr>
          <p:cNvSpPr txBox="1">
            <a:spLocks noChangeArrowheads="1"/>
          </p:cNvSpPr>
          <p:nvPr/>
        </p:nvSpPr>
        <p:spPr bwMode="auto">
          <a:xfrm rot="20580000">
            <a:off x="7034213" y="5200650"/>
            <a:ext cx="16573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buClrTx/>
              <a:buSzPct val="160000"/>
              <a:buFontTx/>
              <a:buNone/>
            </a:pPr>
            <a:r>
              <a:rPr lang="pt-BR" altLang="pt-BR" sz="1400" dirty="0" err="1">
                <a:cs typeface="Arial" panose="020B0604020202020204" pitchFamily="34" charset="0"/>
              </a:rPr>
              <a:t>proyectos</a:t>
            </a:r>
            <a:r>
              <a:rPr lang="pt-BR" altLang="pt-BR" sz="1400" dirty="0">
                <a:cs typeface="Arial" panose="020B0604020202020204" pitchFamily="34" charset="0"/>
              </a:rPr>
              <a:t> paisagísticos</a:t>
            </a:r>
          </a:p>
        </p:txBody>
      </p:sp>
      <p:sp>
        <p:nvSpPr>
          <p:cNvPr id="7182" name="Text Box 14">
            <a:extLst>
              <a:ext uri="{FF2B5EF4-FFF2-40B4-BE49-F238E27FC236}">
                <a16:creationId xmlns:a16="http://schemas.microsoft.com/office/drawing/2014/main" id="{522219B9-1784-41FD-9FB7-C97331025E3F}"/>
              </a:ext>
            </a:extLst>
          </p:cNvPr>
          <p:cNvSpPr txBox="1">
            <a:spLocks noChangeArrowheads="1"/>
          </p:cNvSpPr>
          <p:nvPr/>
        </p:nvSpPr>
        <p:spPr bwMode="auto">
          <a:xfrm rot="20580000">
            <a:off x="7302500" y="3775887"/>
            <a:ext cx="1655763" cy="49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buClrTx/>
              <a:buSzPct val="160000"/>
              <a:buFontTx/>
              <a:buNone/>
            </a:pPr>
            <a:r>
              <a:rPr lang="pt-BR" altLang="pt-BR" sz="1400" dirty="0" err="1">
                <a:cs typeface="Arial" panose="020B0604020202020204" pitchFamily="34" charset="0"/>
              </a:rPr>
              <a:t>Señalización</a:t>
            </a:r>
            <a:r>
              <a:rPr lang="pt-BR" altLang="pt-BR" sz="1400" dirty="0">
                <a:cs typeface="Arial" panose="020B0604020202020204" pitchFamily="34" charset="0"/>
              </a:rPr>
              <a:t> e </a:t>
            </a:r>
            <a:r>
              <a:rPr lang="pt-BR" altLang="pt-BR" sz="1400" dirty="0" err="1">
                <a:cs typeface="Arial" panose="020B0604020202020204" pitchFamily="34" charset="0"/>
              </a:rPr>
              <a:t>información</a:t>
            </a:r>
            <a:endParaRPr lang="pt-BR" altLang="pt-BR" sz="1400" dirty="0">
              <a:cs typeface="Arial" panose="020B0604020202020204" pitchFamily="34" charset="0"/>
            </a:endParaRPr>
          </a:p>
        </p:txBody>
      </p:sp>
      <p:sp>
        <p:nvSpPr>
          <p:cNvPr id="7183" name="Text Box 15">
            <a:extLst>
              <a:ext uri="{FF2B5EF4-FFF2-40B4-BE49-F238E27FC236}">
                <a16:creationId xmlns:a16="http://schemas.microsoft.com/office/drawing/2014/main" id="{FAF0FA7E-8D9E-4F80-8115-FB069F9711C7}"/>
              </a:ext>
            </a:extLst>
          </p:cNvPr>
          <p:cNvSpPr txBox="1">
            <a:spLocks noChangeArrowheads="1"/>
          </p:cNvSpPr>
          <p:nvPr/>
        </p:nvSpPr>
        <p:spPr bwMode="auto">
          <a:xfrm rot="20580000">
            <a:off x="3490913" y="4843463"/>
            <a:ext cx="1655762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hangingPunct="1">
              <a:buClrTx/>
              <a:buSzPct val="160000"/>
              <a:buFontTx/>
              <a:buNone/>
            </a:pPr>
            <a:r>
              <a:rPr lang="pt-BR" altLang="pt-BR" sz="1400" dirty="0" err="1">
                <a:cs typeface="Arial" panose="020B0604020202020204" pitchFamily="34" charset="0"/>
              </a:rPr>
              <a:t>Accesibilidad</a:t>
            </a:r>
            <a:r>
              <a:rPr lang="pt-BR" altLang="pt-BR" sz="1400" dirty="0">
                <a:cs typeface="Arial" panose="020B0604020202020204" pitchFamily="34" charset="0"/>
              </a:rPr>
              <a:t> universal</a:t>
            </a:r>
          </a:p>
        </p:txBody>
      </p:sp>
      <p:sp>
        <p:nvSpPr>
          <p:cNvPr id="7184" name="Text Box 16">
            <a:extLst>
              <a:ext uri="{FF2B5EF4-FFF2-40B4-BE49-F238E27FC236}">
                <a16:creationId xmlns:a16="http://schemas.microsoft.com/office/drawing/2014/main" id="{6C69FAB1-E547-447D-89FB-2D96FB15DC48}"/>
              </a:ext>
            </a:extLst>
          </p:cNvPr>
          <p:cNvSpPr txBox="1">
            <a:spLocks noChangeArrowheads="1"/>
          </p:cNvSpPr>
          <p:nvPr/>
        </p:nvSpPr>
        <p:spPr bwMode="auto">
          <a:xfrm rot="20580000">
            <a:off x="3479800" y="5632450"/>
            <a:ext cx="1958975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hangingPunct="1">
              <a:buClrTx/>
              <a:buSzPct val="160000"/>
              <a:buFontTx/>
              <a:buNone/>
            </a:pPr>
            <a:r>
              <a:rPr lang="pt-BR" altLang="pt-BR" sz="1400" dirty="0" err="1">
                <a:cs typeface="Arial" panose="020B0604020202020204" pitchFamily="34" charset="0"/>
              </a:rPr>
              <a:t>Integración</a:t>
            </a:r>
            <a:r>
              <a:rPr lang="pt-BR" altLang="pt-BR" sz="1400" dirty="0">
                <a:cs typeface="Arial" panose="020B0604020202020204" pitchFamily="34" charset="0"/>
              </a:rPr>
              <a:t> física </a:t>
            </a:r>
            <a:r>
              <a:rPr lang="pt-BR" altLang="pt-BR" sz="1400" dirty="0" err="1">
                <a:cs typeface="Arial" panose="020B0604020202020204" pitchFamily="34" charset="0"/>
              </a:rPr>
              <a:t>con</a:t>
            </a:r>
            <a:r>
              <a:rPr lang="pt-BR" altLang="pt-BR" sz="1400" dirty="0">
                <a:cs typeface="Arial" panose="020B0604020202020204" pitchFamily="34" charset="0"/>
              </a:rPr>
              <a:t> </a:t>
            </a:r>
            <a:r>
              <a:rPr lang="pt-BR" altLang="pt-BR" sz="1400" dirty="0" err="1">
                <a:cs typeface="Arial" panose="020B0604020202020204" pitchFamily="34" charset="0"/>
              </a:rPr>
              <a:t>otros</a:t>
            </a:r>
            <a:r>
              <a:rPr lang="pt-BR" altLang="pt-BR" sz="1400" dirty="0">
                <a:cs typeface="Arial" panose="020B0604020202020204" pitchFamily="34" charset="0"/>
              </a:rPr>
              <a:t> modos</a:t>
            </a:r>
          </a:p>
        </p:txBody>
      </p:sp>
      <p:cxnSp>
        <p:nvCxnSpPr>
          <p:cNvPr id="7185" name="AutoShape 17">
            <a:extLst>
              <a:ext uri="{FF2B5EF4-FFF2-40B4-BE49-F238E27FC236}">
                <a16:creationId xmlns:a16="http://schemas.microsoft.com/office/drawing/2014/main" id="{530A09B0-2CDC-4E24-9A40-AE9A99EA58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05538" y="4205288"/>
            <a:ext cx="1587" cy="288925"/>
          </a:xfrm>
          <a:prstGeom prst="straightConnector1">
            <a:avLst/>
          </a:prstGeom>
          <a:noFill/>
          <a:ln w="12600" cap="sq">
            <a:solidFill>
              <a:srgbClr val="145565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1C508E39-7929-453C-8B5E-58001F58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8" t="-320" r="41057" b="9099"/>
          <a:stretch>
            <a:fillRect/>
          </a:stretch>
        </p:blipFill>
        <p:spPr bwMode="auto">
          <a:xfrm>
            <a:off x="0" y="884238"/>
            <a:ext cx="2166938" cy="597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1838" t="-320" r="41057" b="90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4" name="Text Box 2">
            <a:extLst>
              <a:ext uri="{FF2B5EF4-FFF2-40B4-BE49-F238E27FC236}">
                <a16:creationId xmlns:a16="http://schemas.microsoft.com/office/drawing/2014/main" id="{94D7A31F-5DA7-4006-A3E3-27CAB23B0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45B6CBEE-4970-4F73-AA75-E5124C0C714D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4</a:t>
            </a:fld>
            <a:endParaRPr lang="pt-BR" altLang="pt-BR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5C779F1-D39D-4AF0-BA0D-B14C8BE3B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pt-BR" altLang="pt-BR" sz="4400">
                <a:solidFill>
                  <a:srgbClr val="FFFFFF"/>
                </a:solidFill>
                <a:latin typeface="Cambria" panose="02040503050406030204" pitchFamily="18" charset="0"/>
              </a:rPr>
              <a:t>Objetivos </a:t>
            </a:r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EB7B8A4C-562D-4ACF-BB0F-184ADE803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8197" name="Picture 5">
            <a:extLst>
              <a:ext uri="{FF2B5EF4-FFF2-40B4-BE49-F238E27FC236}">
                <a16:creationId xmlns:a16="http://schemas.microsoft.com/office/drawing/2014/main" id="{87DB2A23-FC01-4FE3-AFDD-0B8F7EC9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338" y="838200"/>
            <a:ext cx="2379662" cy="604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9" name="Rectangle 7">
            <a:extLst>
              <a:ext uri="{FF2B5EF4-FFF2-40B4-BE49-F238E27FC236}">
                <a16:creationId xmlns:a16="http://schemas.microsoft.com/office/drawing/2014/main" id="{F4501999-1C6B-4713-A760-C0FEF61E7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788" y="4127500"/>
            <a:ext cx="4500562" cy="1657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hangingPunct="1">
              <a:lnSpc>
                <a:spcPct val="100000"/>
              </a:lnSpc>
              <a:spcBef>
                <a:spcPts val="638"/>
              </a:spcBef>
            </a:pPr>
            <a:r>
              <a:rPr lang="pt-BR" altLang="pt-BR" sz="2000" dirty="0">
                <a:latin typeface="Calibri" panose="020F0502020204030204" pitchFamily="34" charset="0"/>
              </a:rPr>
              <a:t>Estabelecer </a:t>
            </a:r>
            <a:r>
              <a:rPr lang="pt-BR" altLang="pt-BR" sz="2000" dirty="0" err="1">
                <a:latin typeface="Calibri" panose="020F0502020204030204" pitchFamily="34" charset="0"/>
              </a:rPr>
              <a:t>la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capacidad</a:t>
            </a:r>
            <a:r>
              <a:rPr lang="pt-BR" altLang="pt-BR" sz="2000" dirty="0">
                <a:latin typeface="Calibri" panose="020F0502020204030204" pitchFamily="34" charset="0"/>
              </a:rPr>
              <a:t> de </a:t>
            </a:r>
            <a:r>
              <a:rPr lang="pt-BR" altLang="pt-BR" sz="2000" dirty="0" err="1">
                <a:latin typeface="Calibri" panose="020F0502020204030204" pitchFamily="34" charset="0"/>
              </a:rPr>
              <a:t>los</a:t>
            </a:r>
            <a:r>
              <a:rPr lang="pt-BR" altLang="pt-BR" sz="2000" dirty="0">
                <a:latin typeface="Calibri" panose="020F0502020204030204" pitchFamily="34" charset="0"/>
              </a:rPr>
              <a:t> sistemas de </a:t>
            </a:r>
            <a:r>
              <a:rPr lang="pt-BR" altLang="pt-BR" sz="2000" dirty="0" err="1">
                <a:latin typeface="Calibri" panose="020F0502020204030204" pitchFamily="34" charset="0"/>
              </a:rPr>
              <a:t>movilidad</a:t>
            </a:r>
            <a:r>
              <a:rPr lang="pt-BR" altLang="pt-BR" sz="2000" dirty="0">
                <a:latin typeface="Calibri" panose="020F0502020204030204" pitchFamily="34" charset="0"/>
              </a:rPr>
              <a:t> de articular </a:t>
            </a:r>
            <a:r>
              <a:rPr lang="pt-BR" altLang="pt-BR" sz="2000" dirty="0" err="1">
                <a:latin typeface="Calibri" panose="020F0502020204030204" pitchFamily="34" charset="0"/>
              </a:rPr>
              <a:t>los</a:t>
            </a:r>
            <a:r>
              <a:rPr lang="pt-BR" altLang="pt-BR" sz="2000" dirty="0">
                <a:latin typeface="Calibri" panose="020F0502020204030204" pitchFamily="34" charset="0"/>
              </a:rPr>
              <a:t> usos urbanos, especialmente </a:t>
            </a:r>
            <a:r>
              <a:rPr lang="pt-BR" altLang="pt-BR" sz="2000" dirty="0" err="1">
                <a:latin typeface="Calibri" panose="020F0502020204030204" pitchFamily="34" charset="0"/>
              </a:rPr>
              <a:t>en</a:t>
            </a:r>
            <a:r>
              <a:rPr lang="pt-BR" altLang="pt-BR" sz="2000" dirty="0">
                <a:latin typeface="Calibri" panose="020F0502020204030204" pitchFamily="34" charset="0"/>
              </a:rPr>
              <a:t> términos de </a:t>
            </a:r>
            <a:r>
              <a:rPr lang="pt-BR" altLang="pt-BR" sz="2000" dirty="0" err="1">
                <a:latin typeface="Calibri" panose="020F0502020204030204" pitchFamily="34" charset="0"/>
              </a:rPr>
              <a:t>la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formación</a:t>
            </a:r>
            <a:r>
              <a:rPr lang="pt-BR" altLang="pt-BR" sz="2000" dirty="0">
                <a:latin typeface="Calibri" panose="020F0502020204030204" pitchFamily="34" charset="0"/>
              </a:rPr>
              <a:t> de centralidades urbanas, por </a:t>
            </a:r>
            <a:r>
              <a:rPr lang="pt-BR" altLang="pt-BR" sz="2000" dirty="0" err="1">
                <a:latin typeface="Calibri" panose="020F0502020204030204" pitchFamily="34" charset="0"/>
              </a:rPr>
              <a:t>medio</a:t>
            </a:r>
            <a:r>
              <a:rPr lang="pt-BR" altLang="pt-BR" sz="2000" dirty="0">
                <a:latin typeface="Calibri" panose="020F0502020204030204" pitchFamily="34" charset="0"/>
              </a:rPr>
              <a:t> de </a:t>
            </a:r>
            <a:r>
              <a:rPr lang="pt-BR" altLang="pt-BR" sz="2000" dirty="0" err="1">
                <a:latin typeface="Calibri" panose="020F0502020204030204" pitchFamily="34" charset="0"/>
              </a:rPr>
              <a:t>los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espacios</a:t>
            </a:r>
            <a:r>
              <a:rPr lang="pt-BR" altLang="pt-BR" sz="2000" dirty="0">
                <a:latin typeface="Calibri" panose="020F0502020204030204" pitchFamily="34" charset="0"/>
              </a:rPr>
              <a:t> públicos</a:t>
            </a:r>
          </a:p>
        </p:txBody>
      </p:sp>
      <p:sp>
        <p:nvSpPr>
          <p:cNvPr id="8200" name="Rectangle 8">
            <a:extLst>
              <a:ext uri="{FF2B5EF4-FFF2-40B4-BE49-F238E27FC236}">
                <a16:creationId xmlns:a16="http://schemas.microsoft.com/office/drawing/2014/main" id="{4BFDE9B0-DD27-4C9C-96C8-F42120B0F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187" y="2626924"/>
            <a:ext cx="4195763" cy="11616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hangingPunct="1">
              <a:lnSpc>
                <a:spcPct val="100000"/>
              </a:lnSpc>
              <a:spcBef>
                <a:spcPts val="638"/>
              </a:spcBef>
            </a:pPr>
            <a:r>
              <a:rPr lang="pt-BR" altLang="pt-BR" sz="1600" dirty="0"/>
              <a:t>Identificar </a:t>
            </a:r>
            <a:r>
              <a:rPr lang="pt-BR" altLang="pt-BR" sz="1600" dirty="0" err="1"/>
              <a:t>el</a:t>
            </a:r>
            <a:r>
              <a:rPr lang="pt-BR" altLang="pt-BR" sz="1600" dirty="0"/>
              <a:t> </a:t>
            </a:r>
            <a:r>
              <a:rPr lang="pt-BR" altLang="pt-BR" sz="2000" dirty="0">
                <a:latin typeface="Calibri" panose="020F0502020204030204" pitchFamily="34" charset="0"/>
              </a:rPr>
              <a:t>papel de </a:t>
            </a:r>
            <a:r>
              <a:rPr lang="pt-BR" altLang="pt-BR" sz="2000" dirty="0" err="1">
                <a:latin typeface="Calibri" panose="020F0502020204030204" pitchFamily="34" charset="0"/>
              </a:rPr>
              <a:t>los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espacios</a:t>
            </a:r>
            <a:r>
              <a:rPr lang="pt-BR" altLang="pt-BR" sz="2000" dirty="0">
                <a:latin typeface="Calibri" panose="020F0502020204030204" pitchFamily="34" charset="0"/>
              </a:rPr>
              <a:t> públicos </a:t>
            </a:r>
            <a:r>
              <a:rPr lang="pt-BR" altLang="pt-BR" sz="2000" dirty="0" err="1">
                <a:latin typeface="Calibri" panose="020F0502020204030204" pitchFamily="34" charset="0"/>
              </a:rPr>
              <a:t>en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la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implementación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del</a:t>
            </a:r>
            <a:r>
              <a:rPr lang="pt-BR" altLang="pt-BR" sz="2000" dirty="0">
                <a:latin typeface="Calibri" panose="020F0502020204030204" pitchFamily="34" charset="0"/>
              </a:rPr>
              <a:t> BRT, a partir de </a:t>
            </a:r>
            <a:r>
              <a:rPr lang="pt-BR" altLang="pt-BR" sz="2000" dirty="0" err="1">
                <a:latin typeface="Calibri" panose="020F0502020204030204" pitchFamily="34" charset="0"/>
              </a:rPr>
              <a:t>la</a:t>
            </a:r>
            <a:r>
              <a:rPr lang="pt-BR" altLang="pt-BR" sz="2000" dirty="0">
                <a:latin typeface="Calibri" panose="020F0502020204030204" pitchFamily="34" charset="0"/>
              </a:rPr>
              <a:t> década de noventa.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3EF8129A-8E21-4938-8799-49CBB02CD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F14752EA-CF64-42AD-93F4-0D32CE7DB612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5</a:t>
            </a:fld>
            <a:endParaRPr lang="pt-BR" altLang="pt-BR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23A014B-2E65-43C7-9DE5-ED672DB51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pt-BR" altLang="pt-BR" sz="2800" dirty="0" err="1">
                <a:solidFill>
                  <a:srgbClr val="FFFFFF"/>
                </a:solidFill>
                <a:latin typeface="Cambria" panose="02040503050406030204" pitchFamily="18" charset="0"/>
              </a:rPr>
              <a:t>Espacio</a:t>
            </a:r>
            <a:r>
              <a:rPr lang="pt-BR" altLang="pt-BR" sz="2800" dirty="0">
                <a:solidFill>
                  <a:srgbClr val="FFFFFF"/>
                </a:solidFill>
                <a:latin typeface="Cambria" panose="02040503050406030204" pitchFamily="18" charset="0"/>
              </a:rPr>
              <a:t> público y </a:t>
            </a:r>
            <a:r>
              <a:rPr lang="pt-BR" altLang="pt-BR" sz="2800" dirty="0" err="1">
                <a:solidFill>
                  <a:srgbClr val="FFFFFF"/>
                </a:solidFill>
                <a:latin typeface="Cambria" panose="02040503050406030204" pitchFamily="18" charset="0"/>
              </a:rPr>
              <a:t>movilidad</a:t>
            </a:r>
            <a:r>
              <a:rPr lang="pt-BR" altLang="pt-BR" sz="2800" dirty="0">
                <a:solidFill>
                  <a:srgbClr val="FFFFFF"/>
                </a:solidFill>
                <a:latin typeface="Cambria" panose="02040503050406030204" pitchFamily="18" charset="0"/>
              </a:rPr>
              <a:t> urbana: debates </a:t>
            </a:r>
            <a:r>
              <a:rPr lang="pt-BR" altLang="pt-BR" sz="2800" dirty="0" err="1">
                <a:solidFill>
                  <a:srgbClr val="FFFFFF"/>
                </a:solidFill>
                <a:latin typeface="Cambria" panose="02040503050406030204" pitchFamily="18" charset="0"/>
              </a:rPr>
              <a:t>seleccionados</a:t>
            </a:r>
            <a:endParaRPr lang="pt-BR" altLang="pt-BR" sz="2800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7131330B-FBF0-4330-A8C9-D94C42FCEB3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91403214-E56E-4B76-A4C7-2AAC75E23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32" y="3684928"/>
            <a:ext cx="9144000" cy="1587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1C3D1974-A415-457E-94C8-39BCAE2E7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24" y="1827213"/>
            <a:ext cx="2868327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2400" b="1" dirty="0">
                <a:latin typeface="Cambria" panose="02040503050406030204" pitchFamily="18" charset="0"/>
              </a:rPr>
              <a:t>Modelo dicotómico</a:t>
            </a: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474AC026-E24D-46DA-9B70-AE153C429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71" y="861907"/>
            <a:ext cx="4535488" cy="2799313"/>
          </a:xfrm>
          <a:prstGeom prst="rect">
            <a:avLst/>
          </a:prstGeom>
          <a:solidFill>
            <a:srgbClr val="EBEA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1600" dirty="0" err="1">
                <a:latin typeface="Calibri" panose="020F0502020204030204" pitchFamily="34" charset="0"/>
              </a:rPr>
              <a:t>Diversidad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vs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homogeneidad</a:t>
            </a:r>
            <a:endParaRPr lang="pt-BR" altLang="pt-BR" sz="1600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1600" dirty="0" err="1">
                <a:latin typeface="Calibri" panose="020F0502020204030204" pitchFamily="34" charset="0"/>
              </a:rPr>
              <a:t>Permanencia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vs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movimiento</a:t>
            </a:r>
            <a:endParaRPr lang="pt-BR" altLang="pt-BR" sz="1600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1600" dirty="0" err="1">
                <a:latin typeface="Calibri" panose="020F0502020204030204" pitchFamily="34" charset="0"/>
              </a:rPr>
              <a:t>Apropriación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vs</a:t>
            </a:r>
            <a:r>
              <a:rPr lang="pt-BR" altLang="pt-BR" sz="1600" dirty="0">
                <a:latin typeface="Calibri" panose="020F0502020204030204" pitchFamily="34" charset="0"/>
              </a:rPr>
              <a:t> anonimato</a:t>
            </a:r>
          </a:p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1600" dirty="0">
                <a:latin typeface="Calibri" panose="020F0502020204030204" pitchFamily="34" charset="0"/>
              </a:rPr>
              <a:t>Esfera pública </a:t>
            </a:r>
            <a:r>
              <a:rPr lang="pt-BR" altLang="pt-BR" sz="1600" dirty="0" err="1">
                <a:latin typeface="Calibri" panose="020F0502020204030204" pitchFamily="34" charset="0"/>
              </a:rPr>
              <a:t>vs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espacios</a:t>
            </a:r>
            <a:r>
              <a:rPr lang="pt-BR" altLang="pt-BR" sz="1600" dirty="0">
                <a:latin typeface="Calibri" panose="020F0502020204030204" pitchFamily="34" charset="0"/>
              </a:rPr>
              <a:t> de massas</a:t>
            </a:r>
          </a:p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1600" dirty="0" err="1">
                <a:latin typeface="Calibri" panose="020F0502020204030204" pitchFamily="34" charset="0"/>
              </a:rPr>
              <a:t>Espacios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diferenciales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vs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espacios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abstractos</a:t>
            </a:r>
            <a:endParaRPr lang="pt-BR" altLang="pt-BR" sz="1600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1600" dirty="0">
                <a:latin typeface="Calibri" panose="020F0502020204030204" pitchFamily="34" charset="0"/>
              </a:rPr>
              <a:t>Lugar </a:t>
            </a:r>
            <a:r>
              <a:rPr lang="pt-BR" altLang="pt-BR" sz="1600" dirty="0" err="1">
                <a:latin typeface="Calibri" panose="020F0502020204030204" pitchFamily="34" charset="0"/>
              </a:rPr>
              <a:t>vs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espacio</a:t>
            </a:r>
            <a:endParaRPr lang="pt-BR" altLang="pt-BR" sz="1600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1600" dirty="0" err="1">
                <a:latin typeface="Calibri" panose="020F0502020204030204" pitchFamily="34" charset="0"/>
              </a:rPr>
              <a:t>plaza</a:t>
            </a:r>
            <a:r>
              <a:rPr lang="pt-BR" altLang="pt-BR" sz="1600" dirty="0">
                <a:latin typeface="Calibri" panose="020F0502020204030204" pitchFamily="34" charset="0"/>
              </a:rPr>
              <a:t> (</a:t>
            </a:r>
            <a:r>
              <a:rPr lang="pt-BR" altLang="pt-BR" sz="1600" dirty="0" err="1">
                <a:latin typeface="Calibri" panose="020F0502020204030204" pitchFamily="34" charset="0"/>
              </a:rPr>
              <a:t>fijos</a:t>
            </a:r>
            <a:r>
              <a:rPr lang="pt-BR" altLang="pt-BR" sz="1600" dirty="0">
                <a:latin typeface="Calibri" panose="020F0502020204030204" pitchFamily="34" charset="0"/>
              </a:rPr>
              <a:t>) </a:t>
            </a:r>
            <a:r>
              <a:rPr lang="pt-BR" altLang="pt-BR" sz="1600" dirty="0" err="1">
                <a:latin typeface="Calibri" panose="020F0502020204030204" pitchFamily="34" charset="0"/>
              </a:rPr>
              <a:t>vs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calles</a:t>
            </a:r>
            <a:r>
              <a:rPr lang="pt-BR" altLang="pt-BR" sz="1600" dirty="0">
                <a:latin typeface="Calibri" panose="020F0502020204030204" pitchFamily="34" charset="0"/>
              </a:rPr>
              <a:t> (</a:t>
            </a:r>
            <a:r>
              <a:rPr lang="pt-BR" altLang="pt-BR" sz="1600" dirty="0" err="1">
                <a:latin typeface="Calibri" panose="020F0502020204030204" pitchFamily="34" charset="0"/>
              </a:rPr>
              <a:t>flujos</a:t>
            </a:r>
            <a:r>
              <a:rPr lang="pt-BR" altLang="pt-BR" sz="1600" dirty="0">
                <a:latin typeface="Calibri" panose="020F0502020204030204" pitchFamily="34" charset="0"/>
              </a:rPr>
              <a:t>)</a:t>
            </a:r>
            <a:endParaRPr lang="pt-BR" altLang="pt-BR" dirty="0">
              <a:latin typeface="Calibri" panose="020F0502020204030204" pitchFamily="34" charset="0"/>
            </a:endParaRPr>
          </a:p>
        </p:txBody>
      </p:sp>
      <p:sp>
        <p:nvSpPr>
          <p:cNvPr id="9224" name="Line 8">
            <a:extLst>
              <a:ext uri="{FF2B5EF4-FFF2-40B4-BE49-F238E27FC236}">
                <a16:creationId xmlns:a16="http://schemas.microsoft.com/office/drawing/2014/main" id="{DF04570F-A629-437D-8A28-1B2EC5BD33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23927" y="911223"/>
            <a:ext cx="1" cy="2768939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10" name="Picture 46">
            <a:extLst>
              <a:ext uri="{FF2B5EF4-FFF2-40B4-BE49-F238E27FC236}">
                <a16:creationId xmlns:a16="http://schemas.microsoft.com/office/drawing/2014/main" id="{C64B4048-122A-4312-AB3E-67C2327EA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2" b="47748"/>
          <a:stretch/>
        </p:blipFill>
        <p:spPr bwMode="auto">
          <a:xfrm>
            <a:off x="128773" y="3759540"/>
            <a:ext cx="8886453" cy="325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16" b="477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66152098-9B80-49AD-8FF2-67D1A5620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B6C53EC1-4A74-4CF4-B060-30EE9E2B0E12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6</a:t>
            </a:fld>
            <a:endParaRPr lang="pt-BR" altLang="pt-BR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63508B22-7DF2-4A23-926A-2797A8EEE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pt-BR" altLang="pt-BR" sz="2800" dirty="0" err="1">
                <a:solidFill>
                  <a:srgbClr val="FFFFFF"/>
                </a:solidFill>
                <a:latin typeface="Cambria" panose="02040503050406030204" pitchFamily="18" charset="0"/>
              </a:rPr>
              <a:t>Espacio</a:t>
            </a:r>
            <a:r>
              <a:rPr lang="pt-BR" altLang="pt-BR" sz="2800" dirty="0">
                <a:solidFill>
                  <a:srgbClr val="FFFFFF"/>
                </a:solidFill>
                <a:latin typeface="Cambria" panose="02040503050406030204" pitchFamily="18" charset="0"/>
              </a:rPr>
              <a:t> público y </a:t>
            </a:r>
            <a:r>
              <a:rPr lang="pt-BR" altLang="pt-BR" sz="2800" dirty="0" err="1">
                <a:solidFill>
                  <a:srgbClr val="FFFFFF"/>
                </a:solidFill>
                <a:latin typeface="Cambria" panose="02040503050406030204" pitchFamily="18" charset="0"/>
              </a:rPr>
              <a:t>movilidad</a:t>
            </a:r>
            <a:r>
              <a:rPr lang="pt-BR" altLang="pt-BR" sz="2800" dirty="0">
                <a:solidFill>
                  <a:srgbClr val="FFFFFF"/>
                </a:solidFill>
                <a:latin typeface="Cambria" panose="02040503050406030204" pitchFamily="18" charset="0"/>
              </a:rPr>
              <a:t> urbana: debates selecionados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8988C3CE-4B03-450F-805C-3CADEC4E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2" b="5392"/>
          <a:stretch>
            <a:fillRect/>
          </a:stretch>
        </p:blipFill>
        <p:spPr bwMode="auto">
          <a:xfrm>
            <a:off x="0" y="3040063"/>
            <a:ext cx="9144000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5882" b="53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Line 4">
            <a:extLst>
              <a:ext uri="{FF2B5EF4-FFF2-40B4-BE49-F238E27FC236}">
                <a16:creationId xmlns:a16="http://schemas.microsoft.com/office/drawing/2014/main" id="{E7E7107F-DE35-4A8C-BE27-7DA519E08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103F1121-B0CB-4056-8EA0-2E6FAD371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040063"/>
            <a:ext cx="9144000" cy="1587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4B0AA696-7A3D-4052-87B1-B475222DF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44" y="1827213"/>
            <a:ext cx="3662904" cy="95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2800" b="1" dirty="0" err="1">
                <a:latin typeface="Cambria" panose="02040503050406030204" pitchFamily="18" charset="0"/>
              </a:rPr>
              <a:t>nuevas</a:t>
            </a:r>
            <a:r>
              <a:rPr lang="pt-BR" altLang="pt-BR" sz="2800" b="1" dirty="0">
                <a:latin typeface="Cambria" panose="02040503050406030204" pitchFamily="18" charset="0"/>
              </a:rPr>
              <a:t> perspectivas, </a:t>
            </a:r>
            <a:br>
              <a:rPr lang="pt-BR" altLang="pt-BR" sz="2800" b="1" dirty="0">
                <a:latin typeface="Cambria" panose="02040503050406030204" pitchFamily="18" charset="0"/>
              </a:rPr>
            </a:br>
            <a:r>
              <a:rPr lang="pt-BR" altLang="pt-BR" sz="2800" b="1" dirty="0" err="1">
                <a:latin typeface="Cambria" panose="02040503050406030204" pitchFamily="18" charset="0"/>
              </a:rPr>
              <a:t>nuevas</a:t>
            </a:r>
            <a:r>
              <a:rPr lang="pt-BR" altLang="pt-BR" sz="2800" b="1" dirty="0">
                <a:latin typeface="Cambria" panose="02040503050406030204" pitchFamily="18" charset="0"/>
              </a:rPr>
              <a:t> preguntas</a:t>
            </a:r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168A19F1-E631-4021-8066-20620209F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1196975"/>
            <a:ext cx="4535488" cy="5461580"/>
          </a:xfrm>
          <a:prstGeom prst="rect">
            <a:avLst/>
          </a:prstGeom>
          <a:solidFill>
            <a:srgbClr val="EBEA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 marL="285750" indent="-282575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b="1" dirty="0" err="1">
                <a:latin typeface="Calibri" panose="020F0502020204030204" pitchFamily="34" charset="0"/>
              </a:rPr>
              <a:t>dimensión</a:t>
            </a:r>
            <a:r>
              <a:rPr lang="pt-BR" altLang="pt-BR" b="1" dirty="0">
                <a:latin typeface="Calibri" panose="020F0502020204030204" pitchFamily="34" charset="0"/>
              </a:rPr>
              <a:t> social de </a:t>
            </a:r>
            <a:r>
              <a:rPr lang="pt-BR" altLang="pt-BR" b="1" dirty="0" err="1">
                <a:latin typeface="Calibri" panose="020F0502020204030204" pitchFamily="34" charset="0"/>
              </a:rPr>
              <a:t>la</a:t>
            </a:r>
            <a:r>
              <a:rPr lang="pt-BR" altLang="pt-BR" b="1" dirty="0">
                <a:latin typeface="Calibri" panose="020F0502020204030204" pitchFamily="34" charset="0"/>
              </a:rPr>
              <a:t> </a:t>
            </a:r>
            <a:r>
              <a:rPr lang="pt-BR" altLang="pt-BR" b="1" dirty="0" err="1">
                <a:latin typeface="Calibri" panose="020F0502020204030204" pitchFamily="34" charset="0"/>
              </a:rPr>
              <a:t>movilidad</a:t>
            </a:r>
            <a:r>
              <a:rPr lang="pt-BR" altLang="pt-BR" b="1" dirty="0">
                <a:latin typeface="Calibri" panose="020F0502020204030204" pitchFamily="34" charset="0"/>
              </a:rPr>
              <a:t> urbana</a:t>
            </a: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Calibri" panose="020F0502020204030204" pitchFamily="34" charset="0"/>
              </a:rPr>
              <a:t>Desigualdades vinculadas a </a:t>
            </a:r>
            <a:r>
              <a:rPr lang="pt-BR" altLang="pt-BR" sz="1400" dirty="0" err="1">
                <a:latin typeface="Calibri" panose="020F0502020204030204" pitchFamily="34" charset="0"/>
              </a:rPr>
              <a:t>la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acessibilidad</a:t>
            </a:r>
            <a:endParaRPr lang="pt-BR" altLang="pt-BR" sz="1400" dirty="0">
              <a:latin typeface="Calibri" panose="020F0502020204030204" pitchFamily="34" charset="0"/>
            </a:endParaRP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Percepción</a:t>
            </a:r>
            <a:r>
              <a:rPr lang="pt-BR" altLang="pt-BR" sz="1400" dirty="0">
                <a:latin typeface="Calibri" panose="020F0502020204030204" pitchFamily="34" charset="0"/>
              </a:rPr>
              <a:t> de </a:t>
            </a:r>
            <a:r>
              <a:rPr lang="pt-BR" altLang="pt-BR" sz="1400" dirty="0" err="1">
                <a:latin typeface="Calibri" panose="020F0502020204030204" pitchFamily="34" charset="0"/>
              </a:rPr>
              <a:t>los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usuarios</a:t>
            </a:r>
            <a:r>
              <a:rPr lang="pt-BR" altLang="pt-BR" sz="1400" dirty="0">
                <a:latin typeface="Calibri" panose="020F0502020204030204" pitchFamily="34" charset="0"/>
              </a:rPr>
              <a:t> de </a:t>
            </a:r>
            <a:r>
              <a:rPr lang="pt-BR" altLang="pt-BR" sz="1400" dirty="0" err="1">
                <a:latin typeface="Calibri" panose="020F0502020204030204" pitchFamily="34" charset="0"/>
              </a:rPr>
              <a:t>los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servicios</a:t>
            </a:r>
            <a:r>
              <a:rPr lang="pt-BR" altLang="pt-BR" sz="1400" dirty="0">
                <a:latin typeface="Calibri" panose="020F0502020204030204" pitchFamily="34" charset="0"/>
              </a:rPr>
              <a:t> de transporte</a:t>
            </a: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Desarrollo</a:t>
            </a:r>
            <a:r>
              <a:rPr lang="pt-BR" altLang="pt-BR" sz="1400" dirty="0">
                <a:latin typeface="Calibri" panose="020F0502020204030204" pitchFamily="34" charset="0"/>
              </a:rPr>
              <a:t> de capacidades para </a:t>
            </a:r>
            <a:r>
              <a:rPr lang="pt-BR" altLang="pt-BR" sz="1400" dirty="0" err="1">
                <a:latin typeface="Calibri" panose="020F0502020204030204" pitchFamily="34" charset="0"/>
              </a:rPr>
              <a:t>la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movilidad</a:t>
            </a:r>
            <a:endParaRPr lang="pt-BR" altLang="pt-BR" sz="1400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b="1" dirty="0">
                <a:latin typeface="Calibri" panose="020F0502020204030204" pitchFamily="34" charset="0"/>
              </a:rPr>
              <a:t>Perspectiva de </a:t>
            </a:r>
            <a:r>
              <a:rPr lang="pt-BR" altLang="pt-BR" b="1" dirty="0" err="1">
                <a:latin typeface="Calibri" panose="020F0502020204030204" pitchFamily="34" charset="0"/>
              </a:rPr>
              <a:t>los</a:t>
            </a:r>
            <a:r>
              <a:rPr lang="pt-BR" altLang="pt-BR" b="1" dirty="0">
                <a:latin typeface="Calibri" panose="020F0502020204030204" pitchFamily="34" charset="0"/>
              </a:rPr>
              <a:t> </a:t>
            </a:r>
            <a:r>
              <a:rPr lang="pt-BR" altLang="pt-BR" b="1" dirty="0" err="1">
                <a:latin typeface="Calibri" panose="020F0502020204030204" pitchFamily="34" charset="0"/>
              </a:rPr>
              <a:t>individuos</a:t>
            </a:r>
            <a:endParaRPr lang="pt-BR" altLang="pt-BR" b="1" dirty="0">
              <a:latin typeface="Calibri" panose="020F0502020204030204" pitchFamily="34" charset="0"/>
            </a:endParaRP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Trayectorias</a:t>
            </a:r>
            <a:r>
              <a:rPr lang="pt-BR" altLang="pt-BR" sz="1400" dirty="0">
                <a:latin typeface="Calibri" panose="020F0502020204030204" pitchFamily="34" charset="0"/>
              </a:rPr>
              <a:t>, programa de atividades </a:t>
            </a:r>
            <a:r>
              <a:rPr lang="pt-BR" altLang="pt-BR" sz="1400" dirty="0" err="1">
                <a:latin typeface="Calibri" panose="020F0502020204030204" pitchFamily="34" charset="0"/>
              </a:rPr>
              <a:t>en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el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espacio-tiempo</a:t>
            </a:r>
            <a:endParaRPr lang="pt-BR" altLang="pt-BR" sz="1400" dirty="0">
              <a:latin typeface="Calibri" panose="020F0502020204030204" pitchFamily="34" charset="0"/>
            </a:endParaRP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Decisiones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individuales</a:t>
            </a:r>
            <a:r>
              <a:rPr lang="pt-BR" altLang="pt-BR" sz="1400" dirty="0">
                <a:latin typeface="Calibri" panose="020F0502020204030204" pitchFamily="34" charset="0"/>
              </a:rPr>
              <a:t> y papel de </a:t>
            </a:r>
            <a:r>
              <a:rPr lang="pt-BR" altLang="pt-BR" sz="1400" dirty="0" err="1">
                <a:latin typeface="Calibri" panose="020F0502020204030204" pitchFamily="34" charset="0"/>
              </a:rPr>
              <a:t>la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ciudad</a:t>
            </a:r>
            <a:endParaRPr lang="pt-BR" altLang="pt-BR" sz="1400" dirty="0">
              <a:latin typeface="Calibri" panose="020F0502020204030204" pitchFamily="34" charset="0"/>
            </a:endParaRP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Nuevas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prácticas</a:t>
            </a:r>
            <a:r>
              <a:rPr lang="pt-BR" altLang="pt-BR" sz="1400" dirty="0">
                <a:latin typeface="Calibri" panose="020F0502020204030204" pitchFamily="34" charset="0"/>
              </a:rPr>
              <a:t> de </a:t>
            </a:r>
            <a:r>
              <a:rPr lang="pt-BR" altLang="pt-BR" sz="1400" dirty="0" err="1">
                <a:latin typeface="Calibri" panose="020F0502020204030204" pitchFamily="34" charset="0"/>
              </a:rPr>
              <a:t>movilidad</a:t>
            </a:r>
            <a:endParaRPr lang="pt-BR" altLang="pt-BR" sz="1400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b="1" dirty="0">
                <a:latin typeface="Calibri" panose="020F0502020204030204" pitchFamily="34" charset="0"/>
              </a:rPr>
              <a:t>Perspectiva de redes </a:t>
            </a: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Redefinición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del</a:t>
            </a:r>
            <a:r>
              <a:rPr lang="pt-BR" altLang="pt-BR" sz="1400" dirty="0">
                <a:latin typeface="Calibri" panose="020F0502020204030204" pitchFamily="34" charset="0"/>
              </a:rPr>
              <a:t> papel de </a:t>
            </a:r>
            <a:r>
              <a:rPr lang="pt-BR" altLang="pt-BR" sz="1400" dirty="0" err="1">
                <a:latin typeface="Calibri" panose="020F0502020204030204" pitchFamily="34" charset="0"/>
              </a:rPr>
              <a:t>la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movilidad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en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la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teoría</a:t>
            </a:r>
            <a:r>
              <a:rPr lang="pt-BR" altLang="pt-BR" sz="1400" dirty="0">
                <a:latin typeface="Calibri" panose="020F0502020204030204" pitchFamily="34" charset="0"/>
              </a:rPr>
              <a:t> social</a:t>
            </a: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Complejidad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del</a:t>
            </a:r>
            <a:r>
              <a:rPr lang="pt-BR" altLang="pt-BR" sz="1400" dirty="0">
                <a:latin typeface="Calibri" panose="020F0502020204030204" pitchFamily="34" charset="0"/>
              </a:rPr>
              <a:t> movimento </a:t>
            </a: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Calibri" panose="020F0502020204030204" pitchFamily="34" charset="0"/>
              </a:rPr>
              <a:t>Identidades </a:t>
            </a:r>
            <a:r>
              <a:rPr lang="pt-BR" altLang="pt-BR" sz="1400" dirty="0" err="1">
                <a:latin typeface="Calibri" panose="020F0502020204030204" pitchFamily="34" charset="0"/>
              </a:rPr>
              <a:t>móviles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en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devenir</a:t>
            </a:r>
            <a:endParaRPr lang="pt-BR" altLang="pt-BR" sz="1400" dirty="0">
              <a:latin typeface="Calibri" panose="020F0502020204030204" pitchFamily="34" charset="0"/>
            </a:endParaRP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Prácticas</a:t>
            </a:r>
            <a:r>
              <a:rPr lang="pt-BR" altLang="pt-BR" sz="1400" dirty="0">
                <a:latin typeface="Calibri" panose="020F0502020204030204" pitchFamily="34" charset="0"/>
              </a:rPr>
              <a:t>, experiencias y significados </a:t>
            </a:r>
            <a:r>
              <a:rPr lang="pt-BR" altLang="pt-BR" sz="1400" dirty="0" err="1">
                <a:latin typeface="Calibri" panose="020F0502020204030204" pitchFamily="34" charset="0"/>
              </a:rPr>
              <a:t>del</a:t>
            </a:r>
            <a:r>
              <a:rPr lang="pt-BR" altLang="pt-BR" sz="1400" dirty="0">
                <a:latin typeface="Calibri" panose="020F0502020204030204" pitchFamily="34" charset="0"/>
              </a:rPr>
              <a:t> movimento</a:t>
            </a: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Prácticas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en</a:t>
            </a:r>
            <a:r>
              <a:rPr lang="pt-BR" altLang="pt-BR" sz="1400" dirty="0">
                <a:latin typeface="Calibri" panose="020F0502020204030204" pitchFamily="34" charset="0"/>
              </a:rPr>
              <a:t> redes que </a:t>
            </a:r>
            <a:r>
              <a:rPr lang="pt-BR" altLang="pt-BR" sz="1400" dirty="0" err="1">
                <a:latin typeface="Calibri" panose="020F0502020204030204" pitchFamily="34" charset="0"/>
              </a:rPr>
              <a:t>articulan</a:t>
            </a:r>
            <a:r>
              <a:rPr lang="pt-BR" altLang="pt-BR" sz="1400" dirty="0">
                <a:latin typeface="Calibri" panose="020F0502020204030204" pitchFamily="34" charset="0"/>
              </a:rPr>
              <a:t> recursos</a:t>
            </a: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Articulación</a:t>
            </a:r>
            <a:r>
              <a:rPr lang="pt-BR" altLang="pt-BR" sz="1400" dirty="0">
                <a:latin typeface="Calibri" panose="020F0502020204030204" pitchFamily="34" charset="0"/>
              </a:rPr>
              <a:t> de humanos y no humanos </a:t>
            </a:r>
            <a:r>
              <a:rPr lang="pt-BR" altLang="pt-BR" sz="1400" dirty="0" err="1">
                <a:latin typeface="Calibri" panose="020F0502020204030204" pitchFamily="34" charset="0"/>
              </a:rPr>
              <a:t>con</a:t>
            </a:r>
            <a:r>
              <a:rPr lang="pt-BR" altLang="pt-BR" sz="1400" dirty="0">
                <a:latin typeface="Calibri" panose="020F0502020204030204" pitchFamily="34" charset="0"/>
              </a:rPr>
              <a:t> </a:t>
            </a:r>
            <a:r>
              <a:rPr lang="pt-BR" altLang="pt-BR" sz="1400" dirty="0" err="1">
                <a:latin typeface="Calibri" panose="020F0502020204030204" pitchFamily="34" charset="0"/>
              </a:rPr>
              <a:t>capacidad</a:t>
            </a:r>
            <a:r>
              <a:rPr lang="pt-BR" altLang="pt-BR" sz="1400" dirty="0">
                <a:latin typeface="Calibri" panose="020F0502020204030204" pitchFamily="34" charset="0"/>
              </a:rPr>
              <a:t> de agencia</a:t>
            </a:r>
          </a:p>
          <a:p>
            <a:pPr marL="284163" hangingPunct="1">
              <a:lnSpc>
                <a:spcPct val="100000"/>
              </a:lnSpc>
              <a:spcBef>
                <a:spcPts val="600"/>
              </a:spcBef>
              <a:buClr>
                <a:srgbClr val="90AC97"/>
              </a:buClr>
              <a:buSzPct val="45000"/>
              <a:buFont typeface="Arial" panose="020B0604020202020204" pitchFamily="34" charset="0"/>
              <a:buChar char="•"/>
            </a:pPr>
            <a:r>
              <a:rPr lang="pt-BR" altLang="pt-BR" sz="1400" dirty="0" err="1">
                <a:latin typeface="Calibri" panose="020F0502020204030204" pitchFamily="34" charset="0"/>
              </a:rPr>
              <a:t>Construcción</a:t>
            </a:r>
            <a:r>
              <a:rPr lang="pt-BR" altLang="pt-BR" sz="1400" dirty="0">
                <a:latin typeface="Calibri" panose="020F0502020204030204" pitchFamily="34" charset="0"/>
              </a:rPr>
              <a:t> de </a:t>
            </a:r>
            <a:r>
              <a:rPr lang="pt-BR" altLang="pt-BR" sz="1400" dirty="0" err="1">
                <a:latin typeface="Calibri" panose="020F0502020204030204" pitchFamily="34" charset="0"/>
              </a:rPr>
              <a:t>nuevas</a:t>
            </a:r>
            <a:r>
              <a:rPr lang="pt-BR" altLang="pt-BR" sz="1400" dirty="0">
                <a:latin typeface="Calibri" panose="020F0502020204030204" pitchFamily="34" charset="0"/>
              </a:rPr>
              <a:t> formas de </a:t>
            </a:r>
            <a:r>
              <a:rPr lang="pt-BR" altLang="pt-BR" sz="1400" dirty="0" err="1">
                <a:latin typeface="Calibri" panose="020F0502020204030204" pitchFamily="34" charset="0"/>
              </a:rPr>
              <a:t>sociabilidad</a:t>
            </a:r>
            <a:endParaRPr lang="pt-BR" altLang="pt-BR" sz="1400" dirty="0">
              <a:latin typeface="Calibri" panose="020F0502020204030204" pitchFamily="34" charset="0"/>
            </a:endParaRPr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0778651E-460B-4512-98D9-157F402A27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56100" y="1193800"/>
            <a:ext cx="1588" cy="5194300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09770228-E8E8-4A68-ACDC-25299B547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0A58E55A-3B40-4497-B823-EEACD740F5FE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pt-BR" altLang="pt-BR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C9698176-1BE8-4F5F-B4F0-28AC8BA37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pt-BR" altLang="pt-BR" sz="2800" dirty="0" err="1">
                <a:solidFill>
                  <a:srgbClr val="FFFFFF"/>
                </a:solidFill>
                <a:latin typeface="Cambria" panose="02040503050406030204" pitchFamily="18" charset="0"/>
              </a:rPr>
              <a:t>Espacio</a:t>
            </a:r>
            <a:r>
              <a:rPr lang="pt-BR" altLang="pt-BR" sz="2800" dirty="0">
                <a:solidFill>
                  <a:srgbClr val="FFFFFF"/>
                </a:solidFill>
                <a:latin typeface="Cambria" panose="02040503050406030204" pitchFamily="18" charset="0"/>
              </a:rPr>
              <a:t> público y </a:t>
            </a:r>
            <a:r>
              <a:rPr lang="pt-BR" altLang="pt-BR" sz="2800" dirty="0" err="1">
                <a:solidFill>
                  <a:srgbClr val="FFFFFF"/>
                </a:solidFill>
                <a:latin typeface="Cambria" panose="02040503050406030204" pitchFamily="18" charset="0"/>
              </a:rPr>
              <a:t>movilidad</a:t>
            </a:r>
            <a:r>
              <a:rPr lang="pt-BR" altLang="pt-BR" sz="2800" dirty="0">
                <a:solidFill>
                  <a:srgbClr val="FFFFFF"/>
                </a:solidFill>
                <a:latin typeface="Cambria" panose="02040503050406030204" pitchFamily="18" charset="0"/>
              </a:rPr>
              <a:t> urbana: debates selecionados</a:t>
            </a:r>
          </a:p>
        </p:txBody>
      </p:sp>
      <p:sp>
        <p:nvSpPr>
          <p:cNvPr id="11267" name="Line 3">
            <a:extLst>
              <a:ext uri="{FF2B5EF4-FFF2-40B4-BE49-F238E27FC236}">
                <a16:creationId xmlns:a16="http://schemas.microsoft.com/office/drawing/2014/main" id="{830E4C70-791D-4C92-9C64-21B060100D7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268" name="Line 4">
            <a:extLst>
              <a:ext uri="{FF2B5EF4-FFF2-40B4-BE49-F238E27FC236}">
                <a16:creationId xmlns:a16="http://schemas.microsoft.com/office/drawing/2014/main" id="{42627389-0944-45E3-AA84-3E904E15F8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88" y="3633788"/>
            <a:ext cx="9144000" cy="1587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6C7AE5B-EB33-4682-9FB5-DDF98A72D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43" y="1827213"/>
            <a:ext cx="3662904" cy="952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sz="2800" b="1" dirty="0" err="1">
                <a:latin typeface="Cambria" panose="02040503050406030204" pitchFamily="18" charset="0"/>
              </a:rPr>
              <a:t>nuevas</a:t>
            </a:r>
            <a:r>
              <a:rPr lang="pt-BR" altLang="pt-BR" sz="2800" b="1" dirty="0">
                <a:latin typeface="Cambria" panose="02040503050406030204" pitchFamily="18" charset="0"/>
              </a:rPr>
              <a:t> perspectivas, </a:t>
            </a:r>
            <a:br>
              <a:rPr lang="pt-BR" altLang="pt-BR" sz="2800" b="1" dirty="0">
                <a:latin typeface="Cambria" panose="02040503050406030204" pitchFamily="18" charset="0"/>
              </a:rPr>
            </a:br>
            <a:r>
              <a:rPr lang="pt-BR" altLang="pt-BR" sz="2800" b="1" dirty="0" err="1">
                <a:latin typeface="Cambria" panose="02040503050406030204" pitchFamily="18" charset="0"/>
              </a:rPr>
              <a:t>nuevas</a:t>
            </a:r>
            <a:r>
              <a:rPr lang="pt-BR" altLang="pt-BR" sz="2800" b="1" dirty="0">
                <a:latin typeface="Cambria" panose="02040503050406030204" pitchFamily="18" charset="0"/>
              </a:rPr>
              <a:t> preguntas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B830A64A-0245-424D-A3BD-60F7531FD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838200"/>
            <a:ext cx="4846637" cy="2737757"/>
          </a:xfrm>
          <a:prstGeom prst="rect">
            <a:avLst/>
          </a:prstGeom>
          <a:solidFill>
            <a:srgbClr val="EBEA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 marL="285750" indent="-282575"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hangingPunct="1">
              <a:lnSpc>
                <a:spcPct val="100000"/>
              </a:lnSpc>
              <a:spcBef>
                <a:spcPts val="1200"/>
              </a:spcBef>
              <a:buClrTx/>
              <a:buFontTx/>
              <a:buNone/>
            </a:pPr>
            <a:r>
              <a:rPr lang="pt-BR" altLang="pt-BR" b="1" dirty="0">
                <a:latin typeface="Calibri" panose="020F0502020204030204" pitchFamily="34" charset="0"/>
              </a:rPr>
              <a:t>Papel de </a:t>
            </a:r>
            <a:r>
              <a:rPr lang="pt-BR" altLang="pt-BR" b="1" dirty="0" err="1">
                <a:latin typeface="Calibri" panose="020F0502020204030204" pitchFamily="34" charset="0"/>
              </a:rPr>
              <a:t>los</a:t>
            </a:r>
            <a:r>
              <a:rPr lang="pt-BR" altLang="pt-BR" b="1" dirty="0">
                <a:latin typeface="Calibri" panose="020F0502020204030204" pitchFamily="34" charset="0"/>
              </a:rPr>
              <a:t> </a:t>
            </a:r>
            <a:r>
              <a:rPr lang="pt-BR" altLang="pt-BR" b="1" dirty="0" err="1">
                <a:latin typeface="Calibri" panose="020F0502020204030204" pitchFamily="34" charset="0"/>
              </a:rPr>
              <a:t>espacios</a:t>
            </a:r>
            <a:r>
              <a:rPr lang="pt-BR" altLang="pt-BR" b="1" dirty="0">
                <a:latin typeface="Calibri" panose="020F0502020204030204" pitchFamily="34" charset="0"/>
              </a:rPr>
              <a:t> públicos </a:t>
            </a:r>
            <a:r>
              <a:rPr lang="pt-BR" altLang="pt-BR" b="1" dirty="0" err="1">
                <a:latin typeface="Calibri" panose="020F0502020204030204" pitchFamily="34" charset="0"/>
              </a:rPr>
              <a:t>en</a:t>
            </a:r>
            <a:r>
              <a:rPr lang="pt-BR" altLang="pt-BR" b="1" dirty="0">
                <a:latin typeface="Calibri" panose="020F0502020204030204" pitchFamily="34" charset="0"/>
              </a:rPr>
              <a:t> </a:t>
            </a:r>
            <a:r>
              <a:rPr lang="pt-BR" altLang="pt-BR" b="1" dirty="0" err="1">
                <a:latin typeface="Calibri" panose="020F0502020204030204" pitchFamily="34" charset="0"/>
              </a:rPr>
              <a:t>los</a:t>
            </a:r>
            <a:r>
              <a:rPr lang="pt-BR" altLang="pt-BR" b="1" dirty="0">
                <a:latin typeface="Calibri" panose="020F0502020204030204" pitchFamily="34" charset="0"/>
              </a:rPr>
              <a:t> BRT: </a:t>
            </a:r>
            <a:r>
              <a:rPr lang="pt-BR" altLang="pt-BR" b="1" dirty="0" err="1">
                <a:latin typeface="Calibri" panose="020F0502020204030204" pitchFamily="34" charset="0"/>
              </a:rPr>
              <a:t>Factores</a:t>
            </a:r>
            <a:r>
              <a:rPr lang="pt-BR" altLang="pt-BR" b="1" dirty="0">
                <a:latin typeface="Calibri" panose="020F0502020204030204" pitchFamily="34" charset="0"/>
              </a:rPr>
              <a:t> para </a:t>
            </a:r>
            <a:r>
              <a:rPr lang="pt-BR" altLang="pt-BR" b="1" dirty="0" err="1">
                <a:latin typeface="Calibri" panose="020F0502020204030204" pitchFamily="34" charset="0"/>
              </a:rPr>
              <a:t>la</a:t>
            </a:r>
            <a:r>
              <a:rPr lang="pt-BR" altLang="pt-BR" b="1" dirty="0">
                <a:latin typeface="Calibri" panose="020F0502020204030204" pitchFamily="34" charset="0"/>
              </a:rPr>
              <a:t> </a:t>
            </a:r>
            <a:r>
              <a:rPr lang="pt-BR" altLang="pt-BR" b="1" dirty="0" err="1">
                <a:latin typeface="Calibri" panose="020F0502020204030204" pitchFamily="34" charset="0"/>
              </a:rPr>
              <a:t>articulación</a:t>
            </a:r>
            <a:r>
              <a:rPr lang="pt-BR" altLang="pt-BR" b="1" dirty="0">
                <a:latin typeface="Calibri" panose="020F0502020204030204" pitchFamily="34" charset="0"/>
              </a:rPr>
              <a:t> </a:t>
            </a:r>
          </a:p>
          <a:p>
            <a:pPr algn="r" hangingPunct="1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</a:pP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Distancia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en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relación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con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la</a:t>
            </a:r>
            <a:r>
              <a:rPr lang="pt-BR" altLang="pt-BR" sz="1600" dirty="0">
                <a:latin typeface="Calibri" panose="020F0502020204030204" pitchFamily="34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</a:rPr>
              <a:t>estación</a:t>
            </a:r>
            <a:endParaRPr lang="pt-BR" altLang="pt-BR" sz="1600" dirty="0">
              <a:latin typeface="Calibri" panose="020F0502020204030204" pitchFamily="34" charset="0"/>
            </a:endParaRPr>
          </a:p>
          <a:p>
            <a:pPr algn="r" hangingPunct="1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</a:pP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Características de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los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usuarios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y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su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disposición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en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caminar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, usar modos alternativos</a:t>
            </a:r>
          </a:p>
          <a:p>
            <a:pPr algn="r" hangingPunct="1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</a:pP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Condiciones de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acessibilidad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al sistema</a:t>
            </a:r>
          </a:p>
          <a:p>
            <a:pPr algn="r" hangingPunct="1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</a:pP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Presencia de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equipamientos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y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diversidad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de usos urbanos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en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las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áreas </a:t>
            </a:r>
            <a:r>
              <a:rPr lang="pt-BR" altLang="pt-BR" sz="1600" dirty="0" err="1">
                <a:latin typeface="Calibri" panose="020F0502020204030204" pitchFamily="34" charset="0"/>
                <a:cs typeface="ArialMT" pitchFamily="32" charset="0"/>
              </a:rPr>
              <a:t>del</a:t>
            </a:r>
            <a:r>
              <a:rPr lang="pt-BR" altLang="pt-BR" sz="1600" dirty="0">
                <a:latin typeface="Calibri" panose="020F0502020204030204" pitchFamily="34" charset="0"/>
                <a:cs typeface="ArialMT" pitchFamily="32" charset="0"/>
              </a:rPr>
              <a:t> entorno</a:t>
            </a:r>
          </a:p>
        </p:txBody>
      </p:sp>
      <p:sp>
        <p:nvSpPr>
          <p:cNvPr id="11271" name="Line 7">
            <a:extLst>
              <a:ext uri="{FF2B5EF4-FFF2-40B4-BE49-F238E27FC236}">
                <a16:creationId xmlns:a16="http://schemas.microsoft.com/office/drawing/2014/main" id="{FA416D65-9C90-49A6-AD25-B3D56CBF5B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44975" y="847725"/>
            <a:ext cx="7938" cy="2770188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24F25643-CFD9-4802-B042-CAFA3B2A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3727450"/>
            <a:ext cx="404495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273" name="Picture 9">
            <a:extLst>
              <a:ext uri="{FF2B5EF4-FFF2-40B4-BE49-F238E27FC236}">
                <a16:creationId xmlns:a16="http://schemas.microsoft.com/office/drawing/2014/main" id="{5B359377-2066-43F6-92D4-52E06D458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768725"/>
            <a:ext cx="4370388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4EFE414D-E413-4ACD-B4D3-CB716F6E9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638" y="5373688"/>
            <a:ext cx="40417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DF1E98F9-3861-40F8-BF4B-DCFC6AE62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997" y="1105362"/>
            <a:ext cx="4194546" cy="474630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Calibri" panose="020F0502020204030204" pitchFamily="34" charset="0"/>
              </a:rPr>
              <a:t>Move (Belo Horizonte)</a:t>
            </a:r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9732BA2F-978B-4FAE-BF29-5FA0FFCBA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236" y="3788290"/>
            <a:ext cx="4144402" cy="1647825"/>
          </a:xfrm>
          <a:prstGeom prst="rect">
            <a:avLst/>
          </a:prstGeom>
          <a:solidFill>
            <a:srgbClr val="D3DED5"/>
          </a:solidFill>
          <a:ln w="9360" cap="flat">
            <a:solidFill>
              <a:srgbClr val="E9EE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 sz="2000" dirty="0">
                <a:latin typeface="Calibri" panose="020F0502020204030204" pitchFamily="34" charset="0"/>
              </a:rPr>
              <a:t>Parte de </a:t>
            </a:r>
            <a:r>
              <a:rPr lang="pt-BR" altLang="pt-BR" sz="2000" dirty="0" err="1">
                <a:latin typeface="Calibri" panose="020F0502020204030204" pitchFamily="34" charset="0"/>
              </a:rPr>
              <a:t>las</a:t>
            </a:r>
            <a:r>
              <a:rPr lang="pt-BR" altLang="pt-BR" sz="2000" dirty="0">
                <a:latin typeface="Calibri" panose="020F0502020204030204" pitchFamily="34" charset="0"/>
              </a:rPr>
              <a:t> intervenciones previstas para </a:t>
            </a:r>
            <a:r>
              <a:rPr lang="pt-BR" altLang="pt-BR" sz="2000" dirty="0" err="1">
                <a:latin typeface="Calibri" panose="020F0502020204030204" pitchFamily="34" charset="0"/>
              </a:rPr>
              <a:t>los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Juegos</a:t>
            </a:r>
            <a:r>
              <a:rPr lang="pt-BR" altLang="pt-BR" sz="2000" dirty="0">
                <a:latin typeface="Calibri" panose="020F0502020204030204" pitchFamily="34" charset="0"/>
              </a:rPr>
              <a:t> Olímpicos; </a:t>
            </a:r>
          </a:p>
          <a:p>
            <a:pPr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 sz="2000" dirty="0">
                <a:latin typeface="Calibri" panose="020F0502020204030204" pitchFamily="34" charset="0"/>
              </a:rPr>
              <a:t>Hasta 2017:  </a:t>
            </a:r>
            <a:r>
              <a:rPr lang="pt-BR" altLang="pt-BR" sz="2000" dirty="0" err="1">
                <a:latin typeface="Calibri" panose="020F0502020204030204" pitchFamily="34" charset="0"/>
              </a:rPr>
              <a:t>cuatro</a:t>
            </a:r>
            <a:r>
              <a:rPr lang="pt-BR" altLang="pt-BR" sz="2000" dirty="0">
                <a:latin typeface="Calibri" panose="020F0502020204030204" pitchFamily="34" charset="0"/>
              </a:rPr>
              <a:t> corredores exclusivos (39 km); 1.04 </a:t>
            </a:r>
            <a:r>
              <a:rPr lang="pt-BR" altLang="pt-BR" sz="2000" dirty="0" err="1">
                <a:latin typeface="Calibri" panose="020F0502020204030204" pitchFamily="34" charset="0"/>
              </a:rPr>
              <a:t>millones</a:t>
            </a:r>
            <a:r>
              <a:rPr lang="pt-BR" altLang="pt-BR" sz="2000" dirty="0">
                <a:latin typeface="Calibri" panose="020F0502020204030204" pitchFamily="34" charset="0"/>
              </a:rPr>
              <a:t> de </a:t>
            </a:r>
            <a:r>
              <a:rPr lang="pt-BR" altLang="pt-BR" sz="2000" dirty="0" err="1">
                <a:latin typeface="Calibri" panose="020F0502020204030204" pitchFamily="34" charset="0"/>
              </a:rPr>
              <a:t>pasajeros</a:t>
            </a:r>
            <a:r>
              <a:rPr lang="pt-BR" altLang="pt-BR" sz="2000" dirty="0">
                <a:latin typeface="Calibri" panose="020F0502020204030204" pitchFamily="34" charset="0"/>
              </a:rPr>
              <a:t> por </a:t>
            </a:r>
            <a:r>
              <a:rPr lang="pt-BR" altLang="pt-BR" sz="2000" dirty="0" err="1">
                <a:latin typeface="Calibri" panose="020F0502020204030204" pitchFamily="34" charset="0"/>
              </a:rPr>
              <a:t>día</a:t>
            </a:r>
            <a:r>
              <a:rPr lang="pt-BR" altLang="pt-BR" sz="2000" dirty="0">
                <a:latin typeface="Calibri" panose="020F0502020204030204" pitchFamily="34" charset="0"/>
              </a:rPr>
              <a:t>; </a:t>
            </a:r>
          </a:p>
          <a:p>
            <a:pPr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 sz="2000" dirty="0" err="1">
                <a:latin typeface="Calibri" panose="020F0502020204030204" pitchFamily="34" charset="0"/>
              </a:rPr>
              <a:t>Inversiones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en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la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creación</a:t>
            </a:r>
            <a:r>
              <a:rPr lang="pt-BR" altLang="pt-BR" sz="2000" dirty="0">
                <a:latin typeface="Calibri" panose="020F0502020204030204" pitchFamily="34" charset="0"/>
              </a:rPr>
              <a:t> de </a:t>
            </a:r>
            <a:r>
              <a:rPr lang="pt-BR" altLang="pt-BR" sz="2000" dirty="0" err="1">
                <a:latin typeface="Calibri" panose="020F0502020204030204" pitchFamily="34" charset="0"/>
              </a:rPr>
              <a:t>infraestructura</a:t>
            </a:r>
            <a:r>
              <a:rPr lang="pt-BR" altLang="pt-BR" sz="2000" dirty="0">
                <a:latin typeface="Calibri" panose="020F0502020204030204" pitchFamily="34" charset="0"/>
              </a:rPr>
              <a:t> (</a:t>
            </a:r>
            <a:r>
              <a:rPr lang="pt-BR" altLang="pt-BR" sz="2000" dirty="0" err="1">
                <a:latin typeface="Calibri" panose="020F0502020204030204" pitchFamily="34" charset="0"/>
              </a:rPr>
              <a:t>ampliación</a:t>
            </a:r>
            <a:r>
              <a:rPr lang="pt-BR" altLang="pt-BR" sz="2000" dirty="0">
                <a:latin typeface="Calibri" panose="020F0502020204030204" pitchFamily="34" charset="0"/>
              </a:rPr>
              <a:t> y </a:t>
            </a:r>
            <a:r>
              <a:rPr lang="pt-BR" altLang="pt-BR" sz="2000" dirty="0" err="1">
                <a:latin typeface="Calibri" panose="020F0502020204030204" pitchFamily="34" charset="0"/>
              </a:rPr>
              <a:t>construción</a:t>
            </a:r>
            <a:r>
              <a:rPr lang="pt-BR" altLang="pt-BR" sz="2000" dirty="0">
                <a:latin typeface="Calibri" panose="020F0502020204030204" pitchFamily="34" charset="0"/>
              </a:rPr>
              <a:t> de </a:t>
            </a:r>
            <a:r>
              <a:rPr lang="pt-BR" altLang="pt-BR" sz="2000" dirty="0" err="1">
                <a:latin typeface="Calibri" panose="020F0502020204030204" pitchFamily="34" charset="0"/>
              </a:rPr>
              <a:t>vías</a:t>
            </a:r>
            <a:r>
              <a:rPr lang="pt-BR" altLang="pt-BR" sz="2000" dirty="0">
                <a:latin typeface="Calibri" panose="020F0502020204030204" pitchFamily="34" charset="0"/>
              </a:rPr>
              <a:t>, </a:t>
            </a:r>
            <a:r>
              <a:rPr lang="pt-BR" altLang="pt-BR" sz="2000" dirty="0" err="1">
                <a:latin typeface="Calibri" panose="020F0502020204030204" pitchFamily="34" charset="0"/>
              </a:rPr>
              <a:t>túneles</a:t>
            </a:r>
            <a:r>
              <a:rPr lang="pt-BR" altLang="pt-BR" sz="2000" dirty="0">
                <a:latin typeface="Calibri" panose="020F0502020204030204" pitchFamily="34" charset="0"/>
              </a:rPr>
              <a:t>, </a:t>
            </a:r>
            <a:r>
              <a:rPr lang="pt-BR" altLang="pt-BR" sz="2000" dirty="0" err="1">
                <a:latin typeface="Calibri" panose="020F0502020204030204" pitchFamily="34" charset="0"/>
              </a:rPr>
              <a:t>viaductos</a:t>
            </a:r>
            <a:r>
              <a:rPr lang="pt-BR" altLang="pt-BR" sz="2000" dirty="0">
                <a:latin typeface="Calibri" panose="020F0502020204030204" pitchFamily="34" charset="0"/>
              </a:rPr>
              <a:t>, </a:t>
            </a:r>
            <a:r>
              <a:rPr lang="pt-BR" altLang="pt-BR" sz="2000" dirty="0" err="1">
                <a:latin typeface="Calibri" panose="020F0502020204030204" pitchFamily="34" charset="0"/>
              </a:rPr>
              <a:t>etc</a:t>
            </a:r>
            <a:r>
              <a:rPr lang="pt-BR" altLang="pt-BR" sz="2000" dirty="0">
                <a:latin typeface="Calibri" panose="020F0502020204030204" pitchFamily="34" charset="0"/>
              </a:rPr>
              <a:t>);</a:t>
            </a:r>
          </a:p>
          <a:p>
            <a:pPr hangingPunct="1">
              <a:lnSpc>
                <a:spcPct val="100000"/>
              </a:lnSpc>
              <a:spcBef>
                <a:spcPts val="600"/>
              </a:spcBef>
              <a:buClrTx/>
              <a:buFontTx/>
              <a:buNone/>
            </a:pPr>
            <a:r>
              <a:rPr lang="pt-BR" altLang="pt-BR" sz="2000" dirty="0" err="1">
                <a:latin typeface="Calibri" panose="020F0502020204030204" pitchFamily="34" charset="0"/>
              </a:rPr>
              <a:t>Inauguración</a:t>
            </a:r>
            <a:r>
              <a:rPr lang="pt-BR" altLang="pt-BR" sz="2000" dirty="0">
                <a:latin typeface="Calibri" panose="020F0502020204030204" pitchFamily="34" charset="0"/>
              </a:rPr>
              <a:t> </a:t>
            </a:r>
            <a:r>
              <a:rPr lang="pt-BR" altLang="pt-BR" sz="2000" dirty="0" err="1">
                <a:latin typeface="Calibri" panose="020F0502020204030204" pitchFamily="34" charset="0"/>
              </a:rPr>
              <a:t>del</a:t>
            </a:r>
            <a:r>
              <a:rPr lang="pt-BR" altLang="pt-BR" sz="2000" dirty="0">
                <a:latin typeface="Calibri" panose="020F0502020204030204" pitchFamily="34" charset="0"/>
              </a:rPr>
              <a:t> primer corredor: 2014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0D4D624E-8CE3-4044-86F9-0308E531C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5A8B4DCF-EA37-4025-A8B1-A062527294C5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8</a:t>
            </a:fld>
            <a:endParaRPr lang="pt-BR" altLang="pt-BR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2295" name="Picture 7">
            <a:extLst>
              <a:ext uri="{FF2B5EF4-FFF2-40B4-BE49-F238E27FC236}">
                <a16:creationId xmlns:a16="http://schemas.microsoft.com/office/drawing/2014/main" id="{14CC2511-A9D9-4A9D-BBCB-35408657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6"/>
          <a:stretch>
            <a:fillRect/>
          </a:stretch>
        </p:blipFill>
        <p:spPr bwMode="auto">
          <a:xfrm>
            <a:off x="575236" y="927051"/>
            <a:ext cx="2060577" cy="148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grayscl/>
                  </a:blip>
                  <a:srcRect r="770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7" name="Rectangle 9">
            <a:extLst>
              <a:ext uri="{FF2B5EF4-FFF2-40B4-BE49-F238E27FC236}">
                <a16:creationId xmlns:a16="http://schemas.microsoft.com/office/drawing/2014/main" id="{28614D8C-8D4B-4AB6-9A48-3783CD641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pt-BR" altLang="pt-BR" sz="3200" dirty="0">
                <a:solidFill>
                  <a:srgbClr val="FFFFFF"/>
                </a:solidFill>
                <a:latin typeface="Cambria" panose="02040503050406030204" pitchFamily="18" charset="0"/>
              </a:rPr>
              <a:t>BRT: </a:t>
            </a:r>
            <a:r>
              <a:rPr lang="pt-BR" altLang="pt-BR" sz="3200" dirty="0" err="1">
                <a:solidFill>
                  <a:srgbClr val="FFFFFF"/>
                </a:solidFill>
                <a:latin typeface="Cambria" panose="02040503050406030204" pitchFamily="18" charset="0"/>
              </a:rPr>
              <a:t>la</a:t>
            </a:r>
            <a:r>
              <a:rPr lang="pt-BR" altLang="pt-BR" sz="3200" dirty="0">
                <a:solidFill>
                  <a:srgbClr val="FFFFFF"/>
                </a:solidFill>
                <a:latin typeface="Cambria" panose="02040503050406030204" pitchFamily="18" charset="0"/>
              </a:rPr>
              <a:t> experiencia de Belo Horizonte</a:t>
            </a: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50302A29-F288-4007-B2D8-0DFDDBE90E7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65" y="86836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3B976F6D-62B0-4523-A9A8-D84134F595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4500" y="977900"/>
            <a:ext cx="7938" cy="5407025"/>
          </a:xfrm>
          <a:prstGeom prst="line">
            <a:avLst/>
          </a:prstGeom>
          <a:noFill/>
          <a:ln w="57240" cap="flat">
            <a:solidFill>
              <a:srgbClr val="65886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14" name="Picture 63">
            <a:extLst>
              <a:ext uri="{FF2B5EF4-FFF2-40B4-BE49-F238E27FC236}">
                <a16:creationId xmlns:a16="http://schemas.microsoft.com/office/drawing/2014/main" id="{9D64E238-BD5B-47F7-9F02-52FBDE5B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813" y="944112"/>
            <a:ext cx="2117143" cy="146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64">
            <a:extLst>
              <a:ext uri="{FF2B5EF4-FFF2-40B4-BE49-F238E27FC236}">
                <a16:creationId xmlns:a16="http://schemas.microsoft.com/office/drawing/2014/main" id="{7FAC57CC-15A7-472C-A131-71B16833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3681412"/>
            <a:ext cx="2503393" cy="1441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34C65DEC-B8BF-4D89-96DD-6ADFAB96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452" y="1997594"/>
            <a:ext cx="4408812" cy="4818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C5703510-4755-49CB-86F3-D7535443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734B0668-F00C-4606-B66D-7E8F96C4F1AE}" type="slidenum">
              <a:rPr lang="pt-BR" altLang="pt-BR">
                <a:latin typeface="Tw Cen MT" panose="020B0602020104020603" pitchFamily="34" charset="0"/>
                <a:cs typeface="Lucida Sans Unicode" panose="020B060203050402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9</a:t>
            </a:fld>
            <a:endParaRPr lang="pt-BR" altLang="pt-BR">
              <a:latin typeface="Tw Cen MT" panose="020B06020201040206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38FDE2A1-784D-46BB-B077-B2555EDE5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3588"/>
          </a:xfrm>
          <a:prstGeom prst="rect">
            <a:avLst/>
          </a:prstGeom>
          <a:solidFill>
            <a:srgbClr val="445A49"/>
          </a:solidFill>
          <a:ln w="12600" cap="flat">
            <a:solidFill>
              <a:srgbClr val="56717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pt-BR" altLang="pt-BR" sz="4000" dirty="0" err="1">
                <a:solidFill>
                  <a:srgbClr val="FFFFFF"/>
                </a:solidFill>
                <a:latin typeface="Cambria" panose="02040503050406030204" pitchFamily="18" charset="0"/>
              </a:rPr>
              <a:t>materiales</a:t>
            </a:r>
            <a:r>
              <a:rPr lang="pt-BR" altLang="pt-BR" sz="4000" dirty="0">
                <a:solidFill>
                  <a:srgbClr val="FFFFFF"/>
                </a:solidFill>
                <a:latin typeface="Cambria" panose="02040503050406030204" pitchFamily="18" charset="0"/>
              </a:rPr>
              <a:t> y métodos</a:t>
            </a:r>
            <a:endParaRPr lang="pt-BR" altLang="pt-BR" sz="2400" b="1" dirty="0">
              <a:solidFill>
                <a:srgbClr val="FFFFFF"/>
              </a:solidFill>
              <a:latin typeface="Cambria" panose="02040503050406030204" pitchFamily="18" charset="0"/>
            </a:endParaRPr>
          </a:p>
        </p:txBody>
      </p:sp>
      <p:sp>
        <p:nvSpPr>
          <p:cNvPr id="14339" name="Line 3">
            <a:extLst>
              <a:ext uri="{FF2B5EF4-FFF2-40B4-BE49-F238E27FC236}">
                <a16:creationId xmlns:a16="http://schemas.microsoft.com/office/drawing/2014/main" id="{29FFA4FF-FCA4-4471-8E4F-C5EAAFEEA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836613"/>
            <a:ext cx="9144000" cy="1587"/>
          </a:xfrm>
          <a:prstGeom prst="line">
            <a:avLst/>
          </a:prstGeom>
          <a:noFill/>
          <a:ln w="57240" cap="flat">
            <a:solidFill>
              <a:srgbClr val="445A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FE74753-7B04-47A1-9B16-C64D2E049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917700"/>
            <a:ext cx="23971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14341" name="Picture 5">
            <a:extLst>
              <a:ext uri="{FF2B5EF4-FFF2-40B4-BE49-F238E27FC236}">
                <a16:creationId xmlns:a16="http://schemas.microsoft.com/office/drawing/2014/main" id="{EB539583-8B78-488A-A4D1-1A965001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" y="1338974"/>
            <a:ext cx="2885317" cy="288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771E857A-133D-4C3B-B8DE-2BC29EEC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9" y="4823245"/>
            <a:ext cx="8310306" cy="177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5" name="Text Box 9">
            <a:extLst>
              <a:ext uri="{FF2B5EF4-FFF2-40B4-BE49-F238E27FC236}">
                <a16:creationId xmlns:a16="http://schemas.microsoft.com/office/drawing/2014/main" id="{380FCFF3-7DCC-4B4D-B248-90C63EA49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2175" y="4364038"/>
            <a:ext cx="225425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pt-BR" altLang="pt-BR"/>
              <a:t>'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86E9ACEA-4F97-4BA1-A44E-B35AFB81F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69" y="2593459"/>
            <a:ext cx="32480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03ACFB7A-2277-4B48-A5FC-0AD93009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54" y="1338974"/>
            <a:ext cx="2925315" cy="3196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Tw Cen MT"/>
        <a:ea typeface="Microsoft YaHei"/>
        <a:cs typeface=""/>
      </a:majorFont>
      <a:minorFont>
        <a:latin typeface="Tw Cen MT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Tw Cen MT"/>
        <a:ea typeface="Microsoft YaHei"/>
        <a:cs typeface=""/>
      </a:majorFont>
      <a:minorFont>
        <a:latin typeface="Tw Cen MT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Tw Cen MT"/>
        <a:ea typeface="Microsoft YaHei"/>
        <a:cs typeface=""/>
      </a:majorFont>
      <a:minorFont>
        <a:latin typeface="Tw Cen MT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34781</TotalTime>
  <Words>857</Words>
  <Application>Microsoft Office PowerPoint</Application>
  <PresentationFormat>Presentación en pantalla (4:3)</PresentationFormat>
  <Paragraphs>192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8" baseType="lpstr">
      <vt:lpstr>Microsoft YaHei</vt:lpstr>
      <vt:lpstr>Arial</vt:lpstr>
      <vt:lpstr>Arial-BoldMT</vt:lpstr>
      <vt:lpstr>ArialMT</vt:lpstr>
      <vt:lpstr>Calibri</vt:lpstr>
      <vt:lpstr>Cambria</vt:lpstr>
      <vt:lpstr>Lucida Sans Unicode</vt:lpstr>
      <vt:lpstr>Times New Roman</vt:lpstr>
      <vt:lpstr>Tw Cen MT</vt:lpstr>
      <vt:lpstr>Webdings</vt:lpstr>
      <vt:lpstr>Wingdings</vt:lpstr>
      <vt:lpstr>Tema do Office</vt:lpstr>
      <vt:lpstr>Tema do Office</vt:lpstr>
      <vt:lpstr>Tema do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marardila</dc:creator>
  <cp:lastModifiedBy>Windows User</cp:lastModifiedBy>
  <cp:revision>40</cp:revision>
  <cp:lastPrinted>1601-01-01T00:00:00Z</cp:lastPrinted>
  <dcterms:created xsi:type="dcterms:W3CDTF">1601-01-01T00:00:00Z</dcterms:created>
  <dcterms:modified xsi:type="dcterms:W3CDTF">2019-04-22T20:13:37Z</dcterms:modified>
</cp:coreProperties>
</file>